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notesMasterIdLst>
    <p:notesMasterId r:id="rId25"/>
  </p:notesMasterIdLst>
  <p:handoutMasterIdLst>
    <p:handoutMasterId r:id="rId26"/>
  </p:handoutMasterIdLst>
  <p:sldIdLst>
    <p:sldId id="288" r:id="rId5"/>
    <p:sldId id="257" r:id="rId6"/>
    <p:sldId id="258" r:id="rId7"/>
    <p:sldId id="282" r:id="rId8"/>
    <p:sldId id="259" r:id="rId9"/>
    <p:sldId id="265" r:id="rId10"/>
    <p:sldId id="260" r:id="rId11"/>
    <p:sldId id="273" r:id="rId12"/>
    <p:sldId id="262" r:id="rId13"/>
    <p:sldId id="263" r:id="rId14"/>
    <p:sldId id="276" r:id="rId15"/>
    <p:sldId id="266" r:id="rId16"/>
    <p:sldId id="280" r:id="rId17"/>
    <p:sldId id="279" r:id="rId18"/>
    <p:sldId id="290" r:id="rId19"/>
    <p:sldId id="291" r:id="rId20"/>
    <p:sldId id="268" r:id="rId21"/>
    <p:sldId id="271" r:id="rId22"/>
    <p:sldId id="272" r:id="rId23"/>
    <p:sldId id="27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FBC2"/>
    <a:srgbClr val="087990"/>
    <a:srgbClr val="0D8B52"/>
    <a:srgbClr val="482400"/>
    <a:srgbClr val="333300"/>
    <a:srgbClr val="663300"/>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C576F-5615-40F0-B5EC-29D01B18C16C}" v="929" dt="2024-08-27T15:20:26.507"/>
    <p1510:client id="{32AE5D3B-92ED-4095-870F-943EB03BB0C2}" v="86" dt="2024-08-28T09:17:38.587"/>
    <p1510:client id="{5821AA74-3C65-6E3B-0ACE-2D000B3E0AD4}" v="3" dt="2024-08-28T09:51:19.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96" autoAdjust="0"/>
  </p:normalViewPr>
  <p:slideViewPr>
    <p:cSldViewPr snapToGrid="0">
      <p:cViewPr varScale="1">
        <p:scale>
          <a:sx n="68" d="100"/>
          <a:sy n="68" d="100"/>
        </p:scale>
        <p:origin x="1434"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1C4BE-C712-4B2A-84E0-137D09ECE25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2BF3CA9-B65D-4BAE-B5D2-32D8665A00D2}">
      <dgm:prSet/>
      <dgm:spPr/>
      <dgm:t>
        <a:bodyPr/>
        <a:lstStyle/>
        <a:p>
          <a:r>
            <a:rPr lang="nb-NO" b="0" i="0"/>
            <a:t>Organisasjonsstruktur og ledelse</a:t>
          </a:r>
          <a:endParaRPr lang="en-US"/>
        </a:p>
      </dgm:t>
    </dgm:pt>
    <dgm:pt modelId="{715E8235-F0ED-4AE8-BFB3-E833D5E76447}" type="parTrans" cxnId="{49AB95CB-93D7-4BE0-897C-7BB13D1DD6D1}">
      <dgm:prSet/>
      <dgm:spPr/>
      <dgm:t>
        <a:bodyPr/>
        <a:lstStyle/>
        <a:p>
          <a:endParaRPr lang="en-US"/>
        </a:p>
      </dgm:t>
    </dgm:pt>
    <dgm:pt modelId="{24FF96F3-805E-4000-B647-C0C7B85E5F82}" type="sibTrans" cxnId="{49AB95CB-93D7-4BE0-897C-7BB13D1DD6D1}">
      <dgm:prSet/>
      <dgm:spPr/>
      <dgm:t>
        <a:bodyPr/>
        <a:lstStyle/>
        <a:p>
          <a:endParaRPr lang="en-US"/>
        </a:p>
      </dgm:t>
    </dgm:pt>
    <dgm:pt modelId="{FF3D6B57-C68B-440C-BD79-6BAFBBB79FC0}">
      <dgm:prSet/>
      <dgm:spPr/>
      <dgm:t>
        <a:bodyPr/>
        <a:lstStyle/>
        <a:p>
          <a:r>
            <a:rPr lang="nb-NO" b="0" i="0"/>
            <a:t>Kompetanse, opplæring og felles kvalitetsstandarder</a:t>
          </a:r>
          <a:endParaRPr lang="en-US"/>
        </a:p>
      </dgm:t>
    </dgm:pt>
    <dgm:pt modelId="{7DA1DF81-B68B-403F-9B27-3DF658B21248}" type="parTrans" cxnId="{42BDBAA5-2DD6-44CC-B747-FB9C0048DEE3}">
      <dgm:prSet/>
      <dgm:spPr/>
      <dgm:t>
        <a:bodyPr/>
        <a:lstStyle/>
        <a:p>
          <a:endParaRPr lang="en-US"/>
        </a:p>
      </dgm:t>
    </dgm:pt>
    <dgm:pt modelId="{52815CEC-4051-4635-8445-1311FD0F56ED}" type="sibTrans" cxnId="{42BDBAA5-2DD6-44CC-B747-FB9C0048DEE3}">
      <dgm:prSet/>
      <dgm:spPr/>
      <dgm:t>
        <a:bodyPr/>
        <a:lstStyle/>
        <a:p>
          <a:endParaRPr lang="en-US"/>
        </a:p>
      </dgm:t>
    </dgm:pt>
    <dgm:pt modelId="{5CB1887D-FDC1-4610-9CC3-DF9293F3D9D5}">
      <dgm:prSet/>
      <dgm:spPr/>
      <dgm:t>
        <a:bodyPr/>
        <a:lstStyle/>
        <a:p>
          <a:r>
            <a:rPr lang="nb-NO" b="0" i="0"/>
            <a:t>Arbeidsmiljø</a:t>
          </a:r>
          <a:endParaRPr lang="en-US"/>
        </a:p>
      </dgm:t>
    </dgm:pt>
    <dgm:pt modelId="{3F63F58C-7704-40F2-87E4-92E390732566}" type="parTrans" cxnId="{67829F15-2004-4878-BF0C-9E2EF7F69847}">
      <dgm:prSet/>
      <dgm:spPr/>
      <dgm:t>
        <a:bodyPr/>
        <a:lstStyle/>
        <a:p>
          <a:endParaRPr lang="en-US"/>
        </a:p>
      </dgm:t>
    </dgm:pt>
    <dgm:pt modelId="{6004F0E0-DD45-4DD8-A85D-86F55153EE27}" type="sibTrans" cxnId="{67829F15-2004-4878-BF0C-9E2EF7F69847}">
      <dgm:prSet/>
      <dgm:spPr/>
      <dgm:t>
        <a:bodyPr/>
        <a:lstStyle/>
        <a:p>
          <a:endParaRPr lang="en-US"/>
        </a:p>
      </dgm:t>
    </dgm:pt>
    <dgm:pt modelId="{C601B49B-7CEC-4D49-9E41-AC4827546384}">
      <dgm:prSet/>
      <dgm:spPr/>
      <dgm:t>
        <a:bodyPr/>
        <a:lstStyle/>
        <a:p>
          <a:r>
            <a:rPr lang="nb-NO" b="0" i="0"/>
            <a:t>Ressurser til å utføre arbeidet</a:t>
          </a:r>
          <a:endParaRPr lang="en-US"/>
        </a:p>
      </dgm:t>
    </dgm:pt>
    <dgm:pt modelId="{E70EA9C0-AFC3-4563-8D66-3982E9AAD1D0}" type="parTrans" cxnId="{DDE08D1D-F9B8-475A-A04D-4CC001AFF340}">
      <dgm:prSet/>
      <dgm:spPr/>
      <dgm:t>
        <a:bodyPr/>
        <a:lstStyle/>
        <a:p>
          <a:endParaRPr lang="en-US"/>
        </a:p>
      </dgm:t>
    </dgm:pt>
    <dgm:pt modelId="{8220D7ED-ED3B-487B-ACF7-D8F9CFC5BA03}" type="sibTrans" cxnId="{DDE08D1D-F9B8-475A-A04D-4CC001AFF340}">
      <dgm:prSet/>
      <dgm:spPr/>
      <dgm:t>
        <a:bodyPr/>
        <a:lstStyle/>
        <a:p>
          <a:endParaRPr lang="en-US"/>
        </a:p>
      </dgm:t>
    </dgm:pt>
    <dgm:pt modelId="{D88A0357-4EBD-4C40-BB10-6FA2BE92DA4D}">
      <dgm:prSet/>
      <dgm:spPr/>
      <dgm:t>
        <a:bodyPr/>
        <a:lstStyle/>
        <a:p>
          <a:r>
            <a:rPr lang="nb-NO" b="0" i="0"/>
            <a:t>Kommunikasjon og samarbeid</a:t>
          </a:r>
          <a:endParaRPr lang="en-US"/>
        </a:p>
      </dgm:t>
    </dgm:pt>
    <dgm:pt modelId="{BE0B03D8-1A7B-4179-9D30-301CE634FCE6}" type="parTrans" cxnId="{F791B604-C94C-4AA2-A2E2-0CA6D894C680}">
      <dgm:prSet/>
      <dgm:spPr/>
      <dgm:t>
        <a:bodyPr/>
        <a:lstStyle/>
        <a:p>
          <a:endParaRPr lang="en-US"/>
        </a:p>
      </dgm:t>
    </dgm:pt>
    <dgm:pt modelId="{373C5139-A82E-4393-A4BF-089EF032230A}" type="sibTrans" cxnId="{F791B604-C94C-4AA2-A2E2-0CA6D894C680}">
      <dgm:prSet/>
      <dgm:spPr/>
      <dgm:t>
        <a:bodyPr/>
        <a:lstStyle/>
        <a:p>
          <a:endParaRPr lang="en-US"/>
        </a:p>
      </dgm:t>
    </dgm:pt>
    <dgm:pt modelId="{CE02BDFB-521A-46D2-BD73-990395760F14}">
      <dgm:prSet/>
      <dgm:spPr/>
      <dgm:t>
        <a:bodyPr/>
        <a:lstStyle/>
        <a:p>
          <a:r>
            <a:rPr lang="nb-NO" b="0" i="0"/>
            <a:t>Arbeidsprosess og dokumentering av arbeidet som gjøres</a:t>
          </a:r>
          <a:endParaRPr lang="en-US"/>
        </a:p>
      </dgm:t>
    </dgm:pt>
    <dgm:pt modelId="{15D0FFDC-D169-4080-B28F-A22496DDDBFC}" type="parTrans" cxnId="{59775BA7-F4F5-44CF-AF63-52B9959D17C1}">
      <dgm:prSet/>
      <dgm:spPr/>
      <dgm:t>
        <a:bodyPr/>
        <a:lstStyle/>
        <a:p>
          <a:endParaRPr lang="en-US"/>
        </a:p>
      </dgm:t>
    </dgm:pt>
    <dgm:pt modelId="{F5418520-629C-4C61-A9BF-B1B467EB03BD}" type="sibTrans" cxnId="{59775BA7-F4F5-44CF-AF63-52B9959D17C1}">
      <dgm:prSet/>
      <dgm:spPr/>
      <dgm:t>
        <a:bodyPr/>
        <a:lstStyle/>
        <a:p>
          <a:endParaRPr lang="en-US"/>
        </a:p>
      </dgm:t>
    </dgm:pt>
    <dgm:pt modelId="{A49116F8-EA91-4FF1-965A-DA6914920FC1}">
      <dgm:prSet/>
      <dgm:spPr/>
      <dgm:t>
        <a:bodyPr/>
        <a:lstStyle/>
        <a:p>
          <a:r>
            <a:rPr lang="nb-NO" b="0" i="0"/>
            <a:t>Kvalitetskontroll og evaluering</a:t>
          </a:r>
          <a:endParaRPr lang="en-US"/>
        </a:p>
      </dgm:t>
    </dgm:pt>
    <dgm:pt modelId="{B654CAD5-2099-49C6-8891-87216C9ECB04}" type="parTrans" cxnId="{19E80E66-B936-479D-8D0C-1EF73CF98EB1}">
      <dgm:prSet/>
      <dgm:spPr/>
      <dgm:t>
        <a:bodyPr/>
        <a:lstStyle/>
        <a:p>
          <a:endParaRPr lang="en-US"/>
        </a:p>
      </dgm:t>
    </dgm:pt>
    <dgm:pt modelId="{9F23A586-8458-4D04-B9A1-5E8DB4FB156D}" type="sibTrans" cxnId="{19E80E66-B936-479D-8D0C-1EF73CF98EB1}">
      <dgm:prSet/>
      <dgm:spPr/>
      <dgm:t>
        <a:bodyPr/>
        <a:lstStyle/>
        <a:p>
          <a:endParaRPr lang="en-US"/>
        </a:p>
      </dgm:t>
    </dgm:pt>
    <dgm:pt modelId="{3B46FD7F-A330-4C28-8BFB-65FE40A77AB7}" type="pres">
      <dgm:prSet presAssocID="{98D1C4BE-C712-4B2A-84E0-137D09ECE25A}" presName="diagram" presStyleCnt="0">
        <dgm:presLayoutVars>
          <dgm:dir/>
          <dgm:resizeHandles val="exact"/>
        </dgm:presLayoutVars>
      </dgm:prSet>
      <dgm:spPr/>
    </dgm:pt>
    <dgm:pt modelId="{D35D3156-7153-4502-9E3F-7CB7DE146501}" type="pres">
      <dgm:prSet presAssocID="{D2BF3CA9-B65D-4BAE-B5D2-32D8665A00D2}" presName="node" presStyleLbl="node1" presStyleIdx="0" presStyleCnt="7">
        <dgm:presLayoutVars>
          <dgm:bulletEnabled val="1"/>
        </dgm:presLayoutVars>
      </dgm:prSet>
      <dgm:spPr/>
    </dgm:pt>
    <dgm:pt modelId="{152C7C88-370E-46FE-8903-F78FDEE65FDC}" type="pres">
      <dgm:prSet presAssocID="{24FF96F3-805E-4000-B647-C0C7B85E5F82}" presName="sibTrans" presStyleCnt="0"/>
      <dgm:spPr/>
    </dgm:pt>
    <dgm:pt modelId="{153CDEF5-35B5-4384-B446-544AE0F6AC3A}" type="pres">
      <dgm:prSet presAssocID="{FF3D6B57-C68B-440C-BD79-6BAFBBB79FC0}" presName="node" presStyleLbl="node1" presStyleIdx="1" presStyleCnt="7">
        <dgm:presLayoutVars>
          <dgm:bulletEnabled val="1"/>
        </dgm:presLayoutVars>
      </dgm:prSet>
      <dgm:spPr/>
    </dgm:pt>
    <dgm:pt modelId="{82DED7B6-8AF9-4DC4-83BA-65AA5EAE0780}" type="pres">
      <dgm:prSet presAssocID="{52815CEC-4051-4635-8445-1311FD0F56ED}" presName="sibTrans" presStyleCnt="0"/>
      <dgm:spPr/>
    </dgm:pt>
    <dgm:pt modelId="{64A52221-08EE-464D-A5E7-A288E5FE0D8A}" type="pres">
      <dgm:prSet presAssocID="{5CB1887D-FDC1-4610-9CC3-DF9293F3D9D5}" presName="node" presStyleLbl="node1" presStyleIdx="2" presStyleCnt="7">
        <dgm:presLayoutVars>
          <dgm:bulletEnabled val="1"/>
        </dgm:presLayoutVars>
      </dgm:prSet>
      <dgm:spPr/>
    </dgm:pt>
    <dgm:pt modelId="{F5FACCA1-C2ED-4BB2-B456-8EB01CE9F5C1}" type="pres">
      <dgm:prSet presAssocID="{6004F0E0-DD45-4DD8-A85D-86F55153EE27}" presName="sibTrans" presStyleCnt="0"/>
      <dgm:spPr/>
    </dgm:pt>
    <dgm:pt modelId="{A33B43C5-C254-4BB7-8041-B2341D967F2E}" type="pres">
      <dgm:prSet presAssocID="{C601B49B-7CEC-4D49-9E41-AC4827546384}" presName="node" presStyleLbl="node1" presStyleIdx="3" presStyleCnt="7">
        <dgm:presLayoutVars>
          <dgm:bulletEnabled val="1"/>
        </dgm:presLayoutVars>
      </dgm:prSet>
      <dgm:spPr/>
    </dgm:pt>
    <dgm:pt modelId="{FE9D92AE-DE3B-4B40-8B88-1678407A4ABA}" type="pres">
      <dgm:prSet presAssocID="{8220D7ED-ED3B-487B-ACF7-D8F9CFC5BA03}" presName="sibTrans" presStyleCnt="0"/>
      <dgm:spPr/>
    </dgm:pt>
    <dgm:pt modelId="{8835A439-2286-4E3F-BF99-14FF7AF48DC4}" type="pres">
      <dgm:prSet presAssocID="{D88A0357-4EBD-4C40-BB10-6FA2BE92DA4D}" presName="node" presStyleLbl="node1" presStyleIdx="4" presStyleCnt="7">
        <dgm:presLayoutVars>
          <dgm:bulletEnabled val="1"/>
        </dgm:presLayoutVars>
      </dgm:prSet>
      <dgm:spPr/>
    </dgm:pt>
    <dgm:pt modelId="{9506BBA3-292B-4AB3-A506-ADFD40D0D6E2}" type="pres">
      <dgm:prSet presAssocID="{373C5139-A82E-4393-A4BF-089EF032230A}" presName="sibTrans" presStyleCnt="0"/>
      <dgm:spPr/>
    </dgm:pt>
    <dgm:pt modelId="{8562F3F1-0C0D-4836-842F-9F62D79AFDAD}" type="pres">
      <dgm:prSet presAssocID="{CE02BDFB-521A-46D2-BD73-990395760F14}" presName="node" presStyleLbl="node1" presStyleIdx="5" presStyleCnt="7">
        <dgm:presLayoutVars>
          <dgm:bulletEnabled val="1"/>
        </dgm:presLayoutVars>
      </dgm:prSet>
      <dgm:spPr/>
    </dgm:pt>
    <dgm:pt modelId="{63B17A6B-88FD-4613-884C-1E58BB67D2A4}" type="pres">
      <dgm:prSet presAssocID="{F5418520-629C-4C61-A9BF-B1B467EB03BD}" presName="sibTrans" presStyleCnt="0"/>
      <dgm:spPr/>
    </dgm:pt>
    <dgm:pt modelId="{39735DFD-6B57-4526-BC03-ED6A419A64E0}" type="pres">
      <dgm:prSet presAssocID="{A49116F8-EA91-4FF1-965A-DA6914920FC1}" presName="node" presStyleLbl="node1" presStyleIdx="6" presStyleCnt="7">
        <dgm:presLayoutVars>
          <dgm:bulletEnabled val="1"/>
        </dgm:presLayoutVars>
      </dgm:prSet>
      <dgm:spPr/>
    </dgm:pt>
  </dgm:ptLst>
  <dgm:cxnLst>
    <dgm:cxn modelId="{68F62D03-E3F5-4309-8E82-D3F5AC268698}" type="presOf" srcId="{C601B49B-7CEC-4D49-9E41-AC4827546384}" destId="{A33B43C5-C254-4BB7-8041-B2341D967F2E}" srcOrd="0" destOrd="0" presId="urn:microsoft.com/office/officeart/2005/8/layout/default"/>
    <dgm:cxn modelId="{F791B604-C94C-4AA2-A2E2-0CA6D894C680}" srcId="{98D1C4BE-C712-4B2A-84E0-137D09ECE25A}" destId="{D88A0357-4EBD-4C40-BB10-6FA2BE92DA4D}" srcOrd="4" destOrd="0" parTransId="{BE0B03D8-1A7B-4179-9D30-301CE634FCE6}" sibTransId="{373C5139-A82E-4393-A4BF-089EF032230A}"/>
    <dgm:cxn modelId="{67829F15-2004-4878-BF0C-9E2EF7F69847}" srcId="{98D1C4BE-C712-4B2A-84E0-137D09ECE25A}" destId="{5CB1887D-FDC1-4610-9CC3-DF9293F3D9D5}" srcOrd="2" destOrd="0" parTransId="{3F63F58C-7704-40F2-87E4-92E390732566}" sibTransId="{6004F0E0-DD45-4DD8-A85D-86F55153EE27}"/>
    <dgm:cxn modelId="{D4DF2C17-B00F-4316-A841-E1D2741DC616}" type="presOf" srcId="{5CB1887D-FDC1-4610-9CC3-DF9293F3D9D5}" destId="{64A52221-08EE-464D-A5E7-A288E5FE0D8A}" srcOrd="0" destOrd="0" presId="urn:microsoft.com/office/officeart/2005/8/layout/default"/>
    <dgm:cxn modelId="{C2769D1C-72B3-40A2-9235-F7CF8B6DDAD0}" type="presOf" srcId="{CE02BDFB-521A-46D2-BD73-990395760F14}" destId="{8562F3F1-0C0D-4836-842F-9F62D79AFDAD}" srcOrd="0" destOrd="0" presId="urn:microsoft.com/office/officeart/2005/8/layout/default"/>
    <dgm:cxn modelId="{DDE08D1D-F9B8-475A-A04D-4CC001AFF340}" srcId="{98D1C4BE-C712-4B2A-84E0-137D09ECE25A}" destId="{C601B49B-7CEC-4D49-9E41-AC4827546384}" srcOrd="3" destOrd="0" parTransId="{E70EA9C0-AFC3-4563-8D66-3982E9AAD1D0}" sibTransId="{8220D7ED-ED3B-487B-ACF7-D8F9CFC5BA03}"/>
    <dgm:cxn modelId="{005D3D5D-CECC-47CE-BB51-8089CC1A947D}" type="presOf" srcId="{D2BF3CA9-B65D-4BAE-B5D2-32D8665A00D2}" destId="{D35D3156-7153-4502-9E3F-7CB7DE146501}" srcOrd="0" destOrd="0" presId="urn:microsoft.com/office/officeart/2005/8/layout/default"/>
    <dgm:cxn modelId="{19E80E66-B936-479D-8D0C-1EF73CF98EB1}" srcId="{98D1C4BE-C712-4B2A-84E0-137D09ECE25A}" destId="{A49116F8-EA91-4FF1-965A-DA6914920FC1}" srcOrd="6" destOrd="0" parTransId="{B654CAD5-2099-49C6-8891-87216C9ECB04}" sibTransId="{9F23A586-8458-4D04-B9A1-5E8DB4FB156D}"/>
    <dgm:cxn modelId="{91F12E49-6171-40C3-88DD-CAE4BD41D465}" type="presOf" srcId="{98D1C4BE-C712-4B2A-84E0-137D09ECE25A}" destId="{3B46FD7F-A330-4C28-8BFB-65FE40A77AB7}" srcOrd="0" destOrd="0" presId="urn:microsoft.com/office/officeart/2005/8/layout/default"/>
    <dgm:cxn modelId="{4E26EA6D-A3BA-4334-AA55-EA5B30854CD7}" type="presOf" srcId="{FF3D6B57-C68B-440C-BD79-6BAFBBB79FC0}" destId="{153CDEF5-35B5-4384-B446-544AE0F6AC3A}" srcOrd="0" destOrd="0" presId="urn:microsoft.com/office/officeart/2005/8/layout/default"/>
    <dgm:cxn modelId="{EB18FC97-847D-4E50-A747-73E95728DA0F}" type="presOf" srcId="{D88A0357-4EBD-4C40-BB10-6FA2BE92DA4D}" destId="{8835A439-2286-4E3F-BF99-14FF7AF48DC4}" srcOrd="0" destOrd="0" presId="urn:microsoft.com/office/officeart/2005/8/layout/default"/>
    <dgm:cxn modelId="{B686239D-3090-44E5-9FB3-30E6FDEB9C74}" type="presOf" srcId="{A49116F8-EA91-4FF1-965A-DA6914920FC1}" destId="{39735DFD-6B57-4526-BC03-ED6A419A64E0}" srcOrd="0" destOrd="0" presId="urn:microsoft.com/office/officeart/2005/8/layout/default"/>
    <dgm:cxn modelId="{42BDBAA5-2DD6-44CC-B747-FB9C0048DEE3}" srcId="{98D1C4BE-C712-4B2A-84E0-137D09ECE25A}" destId="{FF3D6B57-C68B-440C-BD79-6BAFBBB79FC0}" srcOrd="1" destOrd="0" parTransId="{7DA1DF81-B68B-403F-9B27-3DF658B21248}" sibTransId="{52815CEC-4051-4635-8445-1311FD0F56ED}"/>
    <dgm:cxn modelId="{59775BA7-F4F5-44CF-AF63-52B9959D17C1}" srcId="{98D1C4BE-C712-4B2A-84E0-137D09ECE25A}" destId="{CE02BDFB-521A-46D2-BD73-990395760F14}" srcOrd="5" destOrd="0" parTransId="{15D0FFDC-D169-4080-B28F-A22496DDDBFC}" sibTransId="{F5418520-629C-4C61-A9BF-B1B467EB03BD}"/>
    <dgm:cxn modelId="{49AB95CB-93D7-4BE0-897C-7BB13D1DD6D1}" srcId="{98D1C4BE-C712-4B2A-84E0-137D09ECE25A}" destId="{D2BF3CA9-B65D-4BAE-B5D2-32D8665A00D2}" srcOrd="0" destOrd="0" parTransId="{715E8235-F0ED-4AE8-BFB3-E833D5E76447}" sibTransId="{24FF96F3-805E-4000-B647-C0C7B85E5F82}"/>
    <dgm:cxn modelId="{42443934-6CC1-444B-B6A5-9B607DB7D708}" type="presParOf" srcId="{3B46FD7F-A330-4C28-8BFB-65FE40A77AB7}" destId="{D35D3156-7153-4502-9E3F-7CB7DE146501}" srcOrd="0" destOrd="0" presId="urn:microsoft.com/office/officeart/2005/8/layout/default"/>
    <dgm:cxn modelId="{3FD86294-C789-4A93-AAD1-C7163341DD3F}" type="presParOf" srcId="{3B46FD7F-A330-4C28-8BFB-65FE40A77AB7}" destId="{152C7C88-370E-46FE-8903-F78FDEE65FDC}" srcOrd="1" destOrd="0" presId="urn:microsoft.com/office/officeart/2005/8/layout/default"/>
    <dgm:cxn modelId="{5866A734-209D-47D6-89F2-3A638B5EB383}" type="presParOf" srcId="{3B46FD7F-A330-4C28-8BFB-65FE40A77AB7}" destId="{153CDEF5-35B5-4384-B446-544AE0F6AC3A}" srcOrd="2" destOrd="0" presId="urn:microsoft.com/office/officeart/2005/8/layout/default"/>
    <dgm:cxn modelId="{E19B07AB-C9BE-4FA3-89F2-93D5CA1DDBA0}" type="presParOf" srcId="{3B46FD7F-A330-4C28-8BFB-65FE40A77AB7}" destId="{82DED7B6-8AF9-4DC4-83BA-65AA5EAE0780}" srcOrd="3" destOrd="0" presId="urn:microsoft.com/office/officeart/2005/8/layout/default"/>
    <dgm:cxn modelId="{DBEFBA30-A922-4D1E-BEA1-3FC8FC1652FC}" type="presParOf" srcId="{3B46FD7F-A330-4C28-8BFB-65FE40A77AB7}" destId="{64A52221-08EE-464D-A5E7-A288E5FE0D8A}" srcOrd="4" destOrd="0" presId="urn:microsoft.com/office/officeart/2005/8/layout/default"/>
    <dgm:cxn modelId="{56DB980F-536F-4BA8-A687-689EC1E966F0}" type="presParOf" srcId="{3B46FD7F-A330-4C28-8BFB-65FE40A77AB7}" destId="{F5FACCA1-C2ED-4BB2-B456-8EB01CE9F5C1}" srcOrd="5" destOrd="0" presId="urn:microsoft.com/office/officeart/2005/8/layout/default"/>
    <dgm:cxn modelId="{03BAABEE-3EE7-4EDC-87B2-895F0F7DA709}" type="presParOf" srcId="{3B46FD7F-A330-4C28-8BFB-65FE40A77AB7}" destId="{A33B43C5-C254-4BB7-8041-B2341D967F2E}" srcOrd="6" destOrd="0" presId="urn:microsoft.com/office/officeart/2005/8/layout/default"/>
    <dgm:cxn modelId="{00D88B8F-ABD7-4BF8-9413-774BA32B648E}" type="presParOf" srcId="{3B46FD7F-A330-4C28-8BFB-65FE40A77AB7}" destId="{FE9D92AE-DE3B-4B40-8B88-1678407A4ABA}" srcOrd="7" destOrd="0" presId="urn:microsoft.com/office/officeart/2005/8/layout/default"/>
    <dgm:cxn modelId="{404402F3-E952-43A6-8479-45A93A2298D2}" type="presParOf" srcId="{3B46FD7F-A330-4C28-8BFB-65FE40A77AB7}" destId="{8835A439-2286-4E3F-BF99-14FF7AF48DC4}" srcOrd="8" destOrd="0" presId="urn:microsoft.com/office/officeart/2005/8/layout/default"/>
    <dgm:cxn modelId="{ABEC5152-FD3E-47EB-888F-75C3CA7BDCCA}" type="presParOf" srcId="{3B46FD7F-A330-4C28-8BFB-65FE40A77AB7}" destId="{9506BBA3-292B-4AB3-A506-ADFD40D0D6E2}" srcOrd="9" destOrd="0" presId="urn:microsoft.com/office/officeart/2005/8/layout/default"/>
    <dgm:cxn modelId="{DF3E3D1B-492A-4D17-B05B-24D0BB25C63C}" type="presParOf" srcId="{3B46FD7F-A330-4C28-8BFB-65FE40A77AB7}" destId="{8562F3F1-0C0D-4836-842F-9F62D79AFDAD}" srcOrd="10" destOrd="0" presId="urn:microsoft.com/office/officeart/2005/8/layout/default"/>
    <dgm:cxn modelId="{789CD3FA-E1B9-4866-B188-7C00956E440E}" type="presParOf" srcId="{3B46FD7F-A330-4C28-8BFB-65FE40A77AB7}" destId="{63B17A6B-88FD-4613-884C-1E58BB67D2A4}" srcOrd="11" destOrd="0" presId="urn:microsoft.com/office/officeart/2005/8/layout/default"/>
    <dgm:cxn modelId="{8756B53B-E027-463B-9ADB-53D807ABC131}" type="presParOf" srcId="{3B46FD7F-A330-4C28-8BFB-65FE40A77AB7}" destId="{39735DFD-6B57-4526-BC03-ED6A419A64E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D3156-7153-4502-9E3F-7CB7DE146501}">
      <dsp:nvSpPr>
        <dsp:cNvPr id="0" name=""/>
        <dsp:cNvSpPr/>
      </dsp:nvSpPr>
      <dsp:spPr>
        <a:xfrm>
          <a:off x="3132" y="40661"/>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Organisasjonsstruktur og ledelse</a:t>
          </a:r>
          <a:endParaRPr lang="en-US" sz="2000" kern="1200"/>
        </a:p>
      </dsp:txBody>
      <dsp:txXfrm>
        <a:off x="3132" y="40661"/>
        <a:ext cx="2484837" cy="1490902"/>
      </dsp:txXfrm>
    </dsp:sp>
    <dsp:sp modelId="{153CDEF5-35B5-4384-B446-544AE0F6AC3A}">
      <dsp:nvSpPr>
        <dsp:cNvPr id="0" name=""/>
        <dsp:cNvSpPr/>
      </dsp:nvSpPr>
      <dsp:spPr>
        <a:xfrm>
          <a:off x="2736453" y="40661"/>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Kompetanse, opplæring og felles kvalitetsstandarder</a:t>
          </a:r>
          <a:endParaRPr lang="en-US" sz="2000" kern="1200"/>
        </a:p>
      </dsp:txBody>
      <dsp:txXfrm>
        <a:off x="2736453" y="40661"/>
        <a:ext cx="2484837" cy="1490902"/>
      </dsp:txXfrm>
    </dsp:sp>
    <dsp:sp modelId="{64A52221-08EE-464D-A5E7-A288E5FE0D8A}">
      <dsp:nvSpPr>
        <dsp:cNvPr id="0" name=""/>
        <dsp:cNvSpPr/>
      </dsp:nvSpPr>
      <dsp:spPr>
        <a:xfrm>
          <a:off x="5469774" y="40661"/>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Arbeidsmiljø</a:t>
          </a:r>
          <a:endParaRPr lang="en-US" sz="2000" kern="1200"/>
        </a:p>
      </dsp:txBody>
      <dsp:txXfrm>
        <a:off x="5469774" y="40661"/>
        <a:ext cx="2484837" cy="1490902"/>
      </dsp:txXfrm>
    </dsp:sp>
    <dsp:sp modelId="{A33B43C5-C254-4BB7-8041-B2341D967F2E}">
      <dsp:nvSpPr>
        <dsp:cNvPr id="0" name=""/>
        <dsp:cNvSpPr/>
      </dsp:nvSpPr>
      <dsp:spPr>
        <a:xfrm>
          <a:off x="8203096" y="40661"/>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Ressurser til å utføre arbeidet</a:t>
          </a:r>
          <a:endParaRPr lang="en-US" sz="2000" kern="1200"/>
        </a:p>
      </dsp:txBody>
      <dsp:txXfrm>
        <a:off x="8203096" y="40661"/>
        <a:ext cx="2484837" cy="1490902"/>
      </dsp:txXfrm>
    </dsp:sp>
    <dsp:sp modelId="{8835A439-2286-4E3F-BF99-14FF7AF48DC4}">
      <dsp:nvSpPr>
        <dsp:cNvPr id="0" name=""/>
        <dsp:cNvSpPr/>
      </dsp:nvSpPr>
      <dsp:spPr>
        <a:xfrm>
          <a:off x="1369792" y="1780047"/>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Kommunikasjon og samarbeid</a:t>
          </a:r>
          <a:endParaRPr lang="en-US" sz="2000" kern="1200"/>
        </a:p>
      </dsp:txBody>
      <dsp:txXfrm>
        <a:off x="1369792" y="1780047"/>
        <a:ext cx="2484837" cy="1490902"/>
      </dsp:txXfrm>
    </dsp:sp>
    <dsp:sp modelId="{8562F3F1-0C0D-4836-842F-9F62D79AFDAD}">
      <dsp:nvSpPr>
        <dsp:cNvPr id="0" name=""/>
        <dsp:cNvSpPr/>
      </dsp:nvSpPr>
      <dsp:spPr>
        <a:xfrm>
          <a:off x="4103114" y="1780047"/>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Arbeidsprosess og dokumentering av arbeidet som gjøres</a:t>
          </a:r>
          <a:endParaRPr lang="en-US" sz="2000" kern="1200"/>
        </a:p>
      </dsp:txBody>
      <dsp:txXfrm>
        <a:off x="4103114" y="1780047"/>
        <a:ext cx="2484837" cy="1490902"/>
      </dsp:txXfrm>
    </dsp:sp>
    <dsp:sp modelId="{39735DFD-6B57-4526-BC03-ED6A419A64E0}">
      <dsp:nvSpPr>
        <dsp:cNvPr id="0" name=""/>
        <dsp:cNvSpPr/>
      </dsp:nvSpPr>
      <dsp:spPr>
        <a:xfrm>
          <a:off x="6836435" y="1780047"/>
          <a:ext cx="2484837" cy="14909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i="0" kern="1200"/>
            <a:t>Kvalitetskontroll og evaluering</a:t>
          </a:r>
          <a:endParaRPr lang="en-US" sz="2000" kern="1200"/>
        </a:p>
      </dsp:txBody>
      <dsp:txXfrm>
        <a:off x="6836435" y="1780047"/>
        <a:ext cx="2484837" cy="14909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B6D8C6-2B99-42D2-8622-C8161C8E276C}" type="datetime1">
              <a:rPr lang="nb-NO" smtClean="0"/>
              <a:t>03.09.2024</a:t>
            </a:fld>
            <a:endParaRPr lang="en-US"/>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441A4DA-DCF5-4ABF-9D69-7E96548FB3FF}" type="datetime1">
              <a:rPr lang="nb-NO" smtClean="0"/>
              <a:t>03.09.2024</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a:t>Klikk for å redigere tekststiler i malen</a:t>
            </a:r>
            <a:endParaRPr lang="en-US"/>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tryggehender24-7.no/kvalitetsforbedring/forbedringsarbeid/her-kan-du-laste-ned-forbedringsguid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3</a:t>
            </a:fld>
            <a:endParaRPr lang="en-US"/>
          </a:p>
        </p:txBody>
      </p:sp>
    </p:spTree>
    <p:extLst>
      <p:ext uri="{BB962C8B-B14F-4D97-AF65-F5344CB8AC3E}">
        <p14:creationId xmlns:p14="http://schemas.microsoft.com/office/powerpoint/2010/main" val="153242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rgbClr val="FF0000"/>
                </a:solidFill>
              </a:rPr>
              <a:t>Trykk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rgbClr val="FF0000"/>
                </a:solidFill>
              </a:rPr>
              <a:t>Trykk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rgbClr val="FF0000"/>
                </a:solidFill>
              </a:rPr>
              <a:t>Regel om at </a:t>
            </a:r>
            <a:r>
              <a:rPr lang="nb-NO" b="0" i="0">
                <a:solidFill>
                  <a:srgbClr val="374151"/>
                </a:solidFill>
                <a:effectLst/>
                <a:latin typeface="__Inter_aaf875"/>
              </a:rPr>
              <a:t>20 % av årsakene står for 80 % av problemene.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rgbClr val="FF0000"/>
                </a:solidFill>
              </a:rPr>
              <a:t>Trykk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a:solidFill>
                  <a:srgbClr val="FF0000"/>
                </a:solidFill>
              </a:rPr>
              <a:t>Eksempel: </a:t>
            </a:r>
            <a:r>
              <a:rPr lang="nb-NO" b="0">
                <a:solidFill>
                  <a:srgbClr val="FF0000"/>
                </a:solidFill>
              </a:rPr>
              <a:t>En betydningsfull årsak til svikten hos oss er n</a:t>
            </a:r>
            <a:r>
              <a:rPr lang="nb-NO" b="0"/>
              <a:t>år det oppstår bytte av kontaktperson underveis i undersøkelsen grunnet sykdom eller at medarbeidere slutter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a:solidFill>
                <a:srgbClr val="374151"/>
              </a:solidFill>
              <a:effectLst/>
              <a:latin typeface="__Inter_aaf875"/>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solidFill>
                <a:srgbClr val="FF0000"/>
              </a:solidFill>
            </a:endParaRPr>
          </a:p>
          <a:p>
            <a:endParaRPr lang="nb-NO"/>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12</a:t>
            </a:fld>
            <a:endParaRPr lang="en-US"/>
          </a:p>
        </p:txBody>
      </p:sp>
    </p:spTree>
    <p:extLst>
      <p:ext uri="{BB962C8B-B14F-4D97-AF65-F5344CB8AC3E}">
        <p14:creationId xmlns:p14="http://schemas.microsoft.com/office/powerpoint/2010/main" val="242326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a:solidFill>
                  <a:srgbClr val="FF0000"/>
                </a:solidFill>
              </a:rPr>
              <a:t>TRYKK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solidFill>
                  <a:srgbClr val="FF0000"/>
                </a:solidFill>
              </a:rPr>
              <a:t>Eksempel på problem: </a:t>
            </a:r>
            <a:r>
              <a:rPr lang="nb-NO" sz="1200">
                <a:solidFill>
                  <a:schemeClr val="tx1"/>
                </a:solidFill>
              </a:rPr>
              <a:t>Noen barn får ikke informasjon om grunnlaget for undersøkelsen vi gjennomfører </a:t>
            </a:r>
            <a:endParaRPr lang="nb-NO"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a:solidFill>
                  <a:srgbClr val="FF0000"/>
                </a:solidFill>
              </a:rPr>
              <a:t>TRYKK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solidFill>
                  <a:schemeClr val="tx1"/>
                </a:solidFill>
              </a:rPr>
              <a:t>1.Hva har vi avdekt som </a:t>
            </a:r>
            <a:r>
              <a:rPr lang="nb-NO" sz="1200" b="1" err="1">
                <a:solidFill>
                  <a:schemeClr val="tx1"/>
                </a:solidFill>
              </a:rPr>
              <a:t>rotårsaker</a:t>
            </a:r>
            <a:r>
              <a:rPr lang="nb-NO" sz="1200" b="1">
                <a:solidFill>
                  <a:schemeClr val="tx1"/>
                </a:solidFill>
              </a:rPr>
              <a:t> (også kalt primærdriver) til  problemet hos oss?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TRYKK</a:t>
            </a:r>
            <a:endParaRPr lang="nb-NO" sz="1200" b="1">
              <a:solidFill>
                <a:schemeClr val="tx1"/>
              </a:solidFill>
            </a:endParaRPr>
          </a:p>
          <a:p>
            <a:pPr marL="0" indent="0">
              <a:buNone/>
            </a:pPr>
            <a:r>
              <a:rPr lang="nb-NO" sz="1200" b="1"/>
              <a:t>Eksempel: </a:t>
            </a:r>
            <a:r>
              <a:rPr lang="nb-NO" sz="1200"/>
              <a:t>Dialog og samarbeid med familien kommer for sent i gang i de sakene hvor familien avlyser avtaler på kort varsel. Dette medfører at vi får dårlig tid til å snakke med barna før fristen utløper og grunnlaget for undersøkelsen ikke snakkes om med barnet. </a:t>
            </a:r>
          </a:p>
          <a:p>
            <a:pPr marL="0" indent="0">
              <a:buNone/>
            </a:pPr>
            <a:endParaRPr lang="nb-NO" sz="1200"/>
          </a:p>
          <a:p>
            <a:pPr marL="0" indent="0">
              <a:buNone/>
            </a:pPr>
            <a:r>
              <a:rPr lang="nb-NO" sz="1200"/>
              <a:t>TRYKK</a:t>
            </a:r>
          </a:p>
          <a:p>
            <a:pPr marL="0" indent="0">
              <a:buNone/>
            </a:pPr>
            <a:r>
              <a:rPr lang="nb-NO" sz="1200" b="1"/>
              <a:t>2. Hva er sekundærdrivere til problemet? </a:t>
            </a:r>
          </a:p>
          <a:p>
            <a:pPr marL="0" indent="0">
              <a:buNone/>
            </a:pPr>
            <a:r>
              <a:rPr lang="nb-NO" b="0" i="0">
                <a:solidFill>
                  <a:srgbClr val="374151"/>
                </a:solidFill>
                <a:effectLst/>
                <a:latin typeface="__Inter_aaf875"/>
              </a:rPr>
              <a:t>En sekundærdriver er en faktor som bidrar til eller forsterker et problem, men som ikke er den primære årsaken til problemet. Identifisering av både primærdrivere og sekundærdrivere er viktig for å få en helhetlig forståelse av problemet og utvikle effektive tiltak for å løse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TRYKK</a:t>
            </a:r>
            <a:endParaRPr lang="nb-NO" sz="1200" b="1"/>
          </a:p>
          <a:p>
            <a:pPr marL="0" indent="0">
              <a:buNone/>
            </a:pPr>
            <a:r>
              <a:rPr lang="nb-NO" sz="1200" b="1">
                <a:solidFill>
                  <a:srgbClr val="FF0000"/>
                </a:solidFill>
              </a:rPr>
              <a:t>Eksempel på sekundærdrivere: </a:t>
            </a:r>
            <a:r>
              <a:rPr lang="nb-NO" sz="1200"/>
              <a:t>Vi tilpasser ikke innsatsen for å komme raskt i gang når familier avlyser møter. </a:t>
            </a:r>
          </a:p>
          <a:p>
            <a:pPr marL="0" indent="0">
              <a:buNone/>
            </a:pPr>
            <a:r>
              <a:rPr lang="nb-NO" sz="1200"/>
              <a:t>Vi har ikke egnede handlingsalternativer for å oppnå rask dialog med barn når familier avlyser møter på kort varsel. </a:t>
            </a:r>
          </a:p>
          <a:p>
            <a:pPr marL="0" indent="0">
              <a:buNone/>
            </a:pPr>
            <a:endParaRPr lang="nb-NO" sz="1200"/>
          </a:p>
          <a:p>
            <a:pPr marL="0" indent="0">
              <a:buNone/>
            </a:pPr>
            <a:r>
              <a:rPr lang="nb-NO" sz="1200"/>
              <a:t>TRYKK</a:t>
            </a:r>
          </a:p>
          <a:p>
            <a:pPr marL="0" indent="0">
              <a:buNone/>
            </a:pPr>
            <a:r>
              <a:rPr lang="nb-NO" sz="1200" b="1"/>
              <a:t>Herfra kan vi starte utforskingen av hvilke tiltak vi mener effektivt kan forbedre arbeidet, og redusere problemet, </a:t>
            </a:r>
          </a:p>
          <a:p>
            <a:pPr marL="0" indent="0">
              <a:buNone/>
            </a:pPr>
            <a:r>
              <a:rPr lang="nb-NO" sz="1200" b="1"/>
              <a:t>- og som vi mener er realistisk å få til. </a:t>
            </a:r>
            <a:r>
              <a:rPr lang="nb-NO" sz="1200" b="0"/>
              <a:t>Dette steget går vi videre til nå. </a:t>
            </a:r>
          </a:p>
          <a:p>
            <a:pPr marL="0" indent="0">
              <a:buNone/>
            </a:pPr>
            <a:endParaRPr lang="nb-NO" sz="120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13</a:t>
            </a:fld>
            <a:endParaRPr lang="en-US"/>
          </a:p>
        </p:txBody>
      </p:sp>
    </p:spTree>
    <p:extLst>
      <p:ext uri="{BB962C8B-B14F-4D97-AF65-F5344CB8AC3E}">
        <p14:creationId xmlns:p14="http://schemas.microsoft.com/office/powerpoint/2010/main" val="135430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0" i="0">
                <a:solidFill>
                  <a:srgbClr val="374151"/>
                </a:solidFill>
                <a:effectLst/>
                <a:latin typeface="__Inter_36bd41"/>
              </a:rPr>
              <a:t>Tiltak er handlinger eller aktiviteter som blir gjort for å oppnå et bestemt mål eller løse et problem. Tiltak kan være konkrete handlinger som vi starter å gjøre for å forbedre en situasjon eller oppnå ønskede resultater.</a:t>
            </a:r>
            <a:endParaRPr lang="nb-NO" sz="1200" b="1">
              <a:solidFill>
                <a:schemeClr val="tx2"/>
              </a:solidFill>
              <a:latin typeface="Arial"/>
              <a:ea typeface="+mn-lt"/>
              <a:cs typeface="Arial"/>
            </a:endParaRPr>
          </a:p>
          <a:p>
            <a:pPr marL="0" indent="0">
              <a:buNone/>
            </a:pPr>
            <a:endParaRPr lang="nb-NO" sz="1200" b="1">
              <a:solidFill>
                <a:schemeClr val="tx2"/>
              </a:solidFill>
              <a:latin typeface="Arial"/>
              <a:ea typeface="+mn-lt"/>
              <a:cs typeface="Arial"/>
            </a:endParaRPr>
          </a:p>
          <a:p>
            <a:pPr marL="0" indent="0">
              <a:buNone/>
            </a:pPr>
            <a:r>
              <a:rPr lang="nb-NO" sz="1200" b="1">
                <a:solidFill>
                  <a:schemeClr val="tx2"/>
                </a:solidFill>
                <a:latin typeface="Arial"/>
                <a:ea typeface="+mn-lt"/>
                <a:cs typeface="Arial"/>
              </a:rPr>
              <a:t>Identifiser og prioriter tiltak</a:t>
            </a:r>
            <a:endParaRPr lang="nb-NO" sz="1200" b="1">
              <a:solidFill>
                <a:schemeClr val="tx2"/>
              </a:solidFill>
              <a:latin typeface="Aptos" panose="020B0004020202020204"/>
              <a:ea typeface="+mn-lt"/>
              <a:cs typeface="Arial"/>
            </a:endParaRPr>
          </a:p>
          <a:p>
            <a:pPr marL="171450" indent="-171450">
              <a:buFont typeface="Arial" panose="020B0604020202020204" pitchFamily="34" charset="0"/>
              <a:buChar char="•"/>
            </a:pPr>
            <a:r>
              <a:rPr lang="nb-NO" sz="1200">
                <a:solidFill>
                  <a:schemeClr val="tx2"/>
                </a:solidFill>
                <a:ea typeface="+mn-lt"/>
                <a:cs typeface="+mn-lt"/>
              </a:rPr>
              <a:t>Ikke alle endringer fører til forbedringer, men alle forbedringer krever endring. Forbedringsarbeid handler om å finne måter vi kan gjøre ting annerledes for å oppnå en forbedring. </a:t>
            </a:r>
            <a:endParaRPr lang="nb-NO" sz="1200">
              <a:solidFill>
                <a:schemeClr val="tx2"/>
              </a:solidFill>
            </a:endParaRPr>
          </a:p>
          <a:p>
            <a:pPr marL="171450" indent="-171450">
              <a:buFont typeface="Arial" panose="020B0604020202020204" pitchFamily="34" charset="0"/>
              <a:buChar char="•"/>
            </a:pPr>
            <a:r>
              <a:rPr lang="nb-NO" sz="1200">
                <a:solidFill>
                  <a:schemeClr val="tx2"/>
                </a:solidFill>
                <a:ea typeface="+mn-lt"/>
                <a:cs typeface="+mn-lt"/>
              </a:rPr>
              <a:t>I denne fasen skal teamet, sammen med relevante medarbeidere, identifisere og utvikle et sett med ideer til endring, det vil si tiltak.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a:solidFill>
                  <a:schemeClr val="tx2"/>
                </a:solidFill>
                <a:ea typeface="+mn-lt"/>
                <a:cs typeface="+mn-lt"/>
              </a:rPr>
              <a:t>Her gjelder det å være kreativ og åpne opp for så mange ideer som mulig. Brainstorming blant medarbeiderne er en god strategi.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a:solidFill>
                  <a:schemeClr val="tx2"/>
                </a:solidFill>
              </a:rPr>
              <a:t>Det er viktig å være åpen for at det kan være tiltak som dere ansatte i barneverntjenesten kan gjøre selv, </a:t>
            </a:r>
            <a:r>
              <a:rPr lang="nb-NO"/>
              <a:t>og at det kan være tiltak som må gjøres av noen utenfor tjenesten- som </a:t>
            </a:r>
            <a:r>
              <a:rPr lang="nb-NO" err="1"/>
              <a:t>f.eks</a:t>
            </a:r>
            <a:r>
              <a:rPr lang="nb-NO"/>
              <a:t> kommunal ledelse- både i vertskommune og samarbeidskommuner eller andre</a:t>
            </a:r>
            <a:r>
              <a:rPr lang="nb-NO" sz="120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Målet er å identifisere tiltak dere har tro på kan bidra til at arbeidet gjøres bedre.</a:t>
            </a:r>
            <a:endParaRPr lang="nb-NO" sz="1200">
              <a:solidFill>
                <a:schemeClr val="tx2"/>
              </a:solidFill>
              <a:ea typeface="+mn-lt"/>
              <a:cs typeface="+mn-lt"/>
            </a:endParaRPr>
          </a:p>
          <a:p>
            <a:pPr marL="171450" indent="-171450">
              <a:buFont typeface="Arial" panose="020B0604020202020204" pitchFamily="34" charset="0"/>
              <a:buChar char="•"/>
            </a:pPr>
            <a:r>
              <a:rPr lang="nb-NO" sz="1200">
                <a:solidFill>
                  <a:schemeClr val="tx2"/>
                </a:solidFill>
                <a:ea typeface="+mn-lt"/>
                <a:cs typeface="+mn-lt"/>
              </a:rPr>
              <a:t>Deretter prioriteres tre til fem tiltak som forbedringsteamet forventer har størst effekt og som kan føre til at målet nås. Og som er realistisk å få til. </a:t>
            </a:r>
          </a:p>
          <a:p>
            <a:pPr marL="0" indent="0">
              <a:buNone/>
            </a:pPr>
            <a:endParaRPr lang="nb-NO" sz="1200" b="1">
              <a:solidFill>
                <a:srgbClr val="FF0000"/>
              </a:solidFill>
            </a:endParaRPr>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14</a:t>
            </a:fld>
            <a:endParaRPr lang="en-US"/>
          </a:p>
        </p:txBody>
      </p:sp>
    </p:spTree>
    <p:extLst>
      <p:ext uri="{BB962C8B-B14F-4D97-AF65-F5344CB8AC3E}">
        <p14:creationId xmlns:p14="http://schemas.microsoft.com/office/powerpoint/2010/main" val="140789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b="1" dirty="0">
                <a:solidFill>
                  <a:srgbClr val="FF0000"/>
                </a:solidFill>
              </a:rPr>
              <a:t>Tilbake til eksempelet: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chemeClr val="tx2"/>
                </a:solidFill>
              </a:rPr>
              <a:t>Problem: </a:t>
            </a:r>
            <a:r>
              <a:rPr lang="nb-NO" sz="1200" dirty="0">
                <a:solidFill>
                  <a:schemeClr val="tx2"/>
                </a:solidFill>
              </a:rPr>
              <a:t>Noen barn får ikke informasjon om grunnlaget for undersøkelsen vi gjennomfører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TRYKK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err="1"/>
              <a:t>Rotårsak</a:t>
            </a:r>
            <a:r>
              <a:rPr lang="nb-NO" sz="1200" b="1" dirty="0"/>
              <a:t>/Primærdriver: </a:t>
            </a:r>
            <a:r>
              <a:rPr lang="nb-NO" sz="1200" dirty="0"/>
              <a:t>Dialog og samarbeid med familien kommer for sent i gang i de sakene hvor familien avlyser avtaler på kort varsel. Dette medfører at vi får dårlig tid til å snakke med barna før fristen utløper og grunnlaget for undersøkelsen ikke snakkes om med barnet.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TRYKK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2"/>
                </a:solidFill>
              </a:rPr>
              <a:t>Fordi vi valgte å innhente innspill og erfaringer fra noen familier vet vi også at flere barn og familier opplever utrygghet i møte med barnevernet og at dette kan bidra til at de føler seg redde, dårlige og at de derfor avlyser avtaler. </a:t>
            </a:r>
            <a:endParaRPr lang="nb-NO" sz="1200" dirty="0"/>
          </a:p>
          <a:p>
            <a:pPr marL="0" indent="0">
              <a:buNone/>
            </a:pPr>
            <a:endParaRPr lang="nb-NO" sz="1200" b="1" dirty="0">
              <a:solidFill>
                <a:srgbClr val="FF0000"/>
              </a:solidFill>
            </a:endParaRPr>
          </a:p>
          <a:p>
            <a:pPr marL="0" indent="0">
              <a:buNone/>
            </a:pPr>
            <a:r>
              <a:rPr lang="nb-NO" sz="1200" b="1" dirty="0">
                <a:solidFill>
                  <a:srgbClr val="FF0000"/>
                </a:solidFill>
              </a:rPr>
              <a:t>TRYKK</a:t>
            </a:r>
          </a:p>
          <a:p>
            <a:pPr marL="0" indent="0">
              <a:buNone/>
            </a:pPr>
            <a:r>
              <a:rPr lang="nb-NO" sz="1200" b="1" dirty="0"/>
              <a:t>Sekundærdriver: </a:t>
            </a:r>
            <a:r>
              <a:rPr lang="nb-NO" sz="1200" dirty="0"/>
              <a:t>Vi tilpasser ikke innsatsen for å komme raskt i gang når familier avlyser møter. Vi har ikke egnede handlingsalternativer for å oppnå rask dialog med barn når familier avlyser møter på kort varsel. </a:t>
            </a:r>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15</a:t>
            </a:fld>
            <a:endParaRPr lang="en-US"/>
          </a:p>
        </p:txBody>
      </p:sp>
    </p:spTree>
    <p:extLst>
      <p:ext uri="{BB962C8B-B14F-4D97-AF65-F5344CB8AC3E}">
        <p14:creationId xmlns:p14="http://schemas.microsoft.com/office/powerpoint/2010/main" val="392688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sz="1200" dirty="0"/>
          </a:p>
          <a:p>
            <a:pPr marL="0" indent="0">
              <a:buNone/>
            </a:pPr>
            <a:r>
              <a:rPr lang="nb-NO" sz="1200" b="1" dirty="0"/>
              <a:t>Etter idemyldring blant oss ledere og medarbeidere om hvilke tiltak som kan fungere, og hvilke tiltak vi har mest tro på, har vi kommet frem til følgende: </a:t>
            </a:r>
          </a:p>
          <a:p>
            <a:pPr marL="0" indent="0">
              <a:buNone/>
            </a:pPr>
            <a:endParaRPr lang="nb-NO" sz="1200" b="1" dirty="0"/>
          </a:p>
          <a:p>
            <a:pPr marL="0" indent="0">
              <a:buNone/>
            </a:pPr>
            <a:r>
              <a:rPr lang="nb-NO" sz="1200" b="1" dirty="0"/>
              <a:t>TRYKK</a:t>
            </a:r>
            <a:endParaRPr lang="nb-NO" sz="1200" b="1" dirty="0">
              <a:solidFill>
                <a:srgbClr val="FF0000"/>
              </a:solidFill>
            </a:endParaRPr>
          </a:p>
          <a:p>
            <a:pPr marL="0" indent="0">
              <a:buFont typeface="+mj-lt"/>
              <a:buNone/>
            </a:pPr>
            <a:r>
              <a:rPr lang="nb-NO" sz="1200" dirty="0"/>
              <a:t>1. Når en familie avlyser et møte skal kontaktperson umiddelbart ta direkte kontakt for å avtale nytt treffpunkt og behov for tilpasning.</a:t>
            </a:r>
          </a:p>
          <a:p>
            <a:pPr marL="0" indent="0">
              <a:buFont typeface="+mj-lt"/>
              <a:buNone/>
            </a:pPr>
            <a:r>
              <a:rPr lang="nb-NO" sz="1200" b="1" dirty="0"/>
              <a:t>TRYKK</a:t>
            </a:r>
          </a:p>
          <a:p>
            <a:pPr marL="0" indent="0">
              <a:buFont typeface="+mj-lt"/>
              <a:buNone/>
            </a:pPr>
            <a:r>
              <a:rPr lang="nb-NO" sz="1200" dirty="0"/>
              <a:t>2. Hvis kontaktpersonen er usikker på hvilke tilpasning som er egnet, gitt bekymringen for barnets situasjon, skal kontaktperson drøfte dette med nærmeste leder og sammen skal de komme frem til en avgjørelse.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200" b="1" dirty="0"/>
              <a:t>TRYKK</a:t>
            </a:r>
            <a:endParaRPr lang="nb-NO" sz="1200" dirty="0"/>
          </a:p>
          <a:p>
            <a:pPr marL="0" indent="0">
              <a:buFont typeface="+mj-lt"/>
              <a:buNone/>
            </a:pPr>
            <a:r>
              <a:rPr lang="nb-NO" sz="1200" dirty="0"/>
              <a:t>3. Hvis vi vurderer at det er egnet har vi flere handlingsalternativer for å raskt få dialog med både familie og barnet:</a:t>
            </a:r>
          </a:p>
          <a:p>
            <a:pPr marL="628650" lvl="1" indent="-171450">
              <a:lnSpc>
                <a:spcPct val="120000"/>
              </a:lnSpc>
              <a:spcBef>
                <a:spcPts val="0"/>
              </a:spcBef>
              <a:spcAft>
                <a:spcPts val="0"/>
              </a:spcAft>
              <a:buFont typeface="Wingdings" panose="05000000000000000000" pitchFamily="2" charset="2"/>
              <a:buChar char="ü"/>
            </a:pPr>
            <a:r>
              <a:rPr lang="nb-NO" sz="1200" dirty="0"/>
              <a:t>Vi kan ha møter på Teams så familien kan bli kjent med oss før vi møtes fysisk. </a:t>
            </a:r>
          </a:p>
          <a:p>
            <a:pPr marL="628650" lvl="1" indent="-171450">
              <a:lnSpc>
                <a:spcPct val="120000"/>
              </a:lnSpc>
              <a:spcBef>
                <a:spcPts val="0"/>
              </a:spcBef>
              <a:spcAft>
                <a:spcPts val="0"/>
              </a:spcAft>
              <a:buFont typeface="Wingdings" panose="05000000000000000000" pitchFamily="2" charset="2"/>
              <a:buChar char="ü"/>
            </a:pPr>
            <a:r>
              <a:rPr lang="nb-NO" sz="1200" dirty="0"/>
              <a:t>Vi kan ha møter hjemme hos familien hvis de foretrekker det. </a:t>
            </a:r>
          </a:p>
          <a:p>
            <a:pPr marL="628650" lvl="1" indent="-171450">
              <a:lnSpc>
                <a:spcPct val="120000"/>
              </a:lnSpc>
              <a:spcBef>
                <a:spcPts val="0"/>
              </a:spcBef>
              <a:spcAft>
                <a:spcPts val="0"/>
              </a:spcAft>
              <a:buFont typeface="Wingdings" panose="05000000000000000000" pitchFamily="2" charset="2"/>
              <a:buChar char="ü"/>
            </a:pPr>
            <a:r>
              <a:rPr lang="nb-NO" sz="1200" dirty="0"/>
              <a:t>Vi drøfter med foreldrene hvordan vi kan tilpasse oss så det blir en god situasjon for barnet å snakke med oss, og strekker oss for å imøtekomme dette. </a:t>
            </a:r>
          </a:p>
          <a:p>
            <a:pPr marL="628650" lvl="1" indent="-171450">
              <a:lnSpc>
                <a:spcPct val="120000"/>
              </a:lnSpc>
              <a:spcBef>
                <a:spcPts val="0"/>
              </a:spcBef>
              <a:spcAft>
                <a:spcPts val="0"/>
              </a:spcAft>
              <a:buFont typeface="Wingdings" panose="05000000000000000000" pitchFamily="2" charset="2"/>
              <a:buChar char="ü"/>
            </a:pPr>
            <a:r>
              <a:rPr lang="nb-NO" sz="1200" dirty="0"/>
              <a:t>Vi foreslår at barnet kan ha med seg noen de er trygge på i møte med oss, selv om det er grunn til at dette ikke skal være foreldrene.  </a:t>
            </a:r>
          </a:p>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16</a:t>
            </a:fld>
            <a:endParaRPr lang="en-US"/>
          </a:p>
        </p:txBody>
      </p:sp>
    </p:spTree>
    <p:extLst>
      <p:ext uri="{BB962C8B-B14F-4D97-AF65-F5344CB8AC3E}">
        <p14:creationId xmlns:p14="http://schemas.microsoft.com/office/powerpoint/2010/main" val="2618494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None/>
            </a:pPr>
            <a:r>
              <a:rPr lang="nb-NO" b="0" i="0" dirty="0">
                <a:solidFill>
                  <a:srgbClr val="374151"/>
                </a:solidFill>
                <a:effectLst/>
                <a:latin typeface="__Inter_aaf875"/>
              </a:rPr>
              <a:t>Planlegg og iverksett forbedringstiltak:</a:t>
            </a:r>
          </a:p>
          <a:p>
            <a:pPr algn="l">
              <a:buFont typeface="+mj-lt"/>
              <a:buNone/>
            </a:pPr>
            <a:r>
              <a:rPr lang="nb-NO" b="0" i="0" dirty="0">
                <a:solidFill>
                  <a:srgbClr val="374151"/>
                </a:solidFill>
                <a:effectLst/>
                <a:latin typeface="__Inter_aaf875"/>
              </a:rPr>
              <a:t>Ta stilling til:</a:t>
            </a:r>
          </a:p>
          <a:p>
            <a:pPr marL="742950" lvl="1" indent="-285750" algn="l">
              <a:buFont typeface="+mj-lt"/>
              <a:buAutoNum type="arabicPeriod"/>
            </a:pPr>
            <a:r>
              <a:rPr lang="nb-NO" b="0" i="0" dirty="0">
                <a:solidFill>
                  <a:srgbClr val="374151"/>
                </a:solidFill>
                <a:effectLst/>
                <a:latin typeface="__Inter_aaf875"/>
              </a:rPr>
              <a:t>Hva skal gjøres for å endre måten vi jobber på i tråd med forbedringstiltakene?</a:t>
            </a:r>
          </a:p>
          <a:p>
            <a:pPr marL="742950" lvl="1" indent="-285750" algn="l">
              <a:buFont typeface="+mj-lt"/>
              <a:buAutoNum type="arabicPeriod"/>
            </a:pPr>
            <a:r>
              <a:rPr lang="nb-NO" b="0" i="0" dirty="0">
                <a:solidFill>
                  <a:srgbClr val="374151"/>
                </a:solidFill>
                <a:effectLst/>
                <a:latin typeface="__Inter_aaf875"/>
              </a:rPr>
              <a:t>Hvem vil bli involvert i denne nye arbeidsmåten, og hvem har ansvar for hva?</a:t>
            </a:r>
          </a:p>
          <a:p>
            <a:pPr marL="742950" lvl="1" indent="-285750" algn="l">
              <a:buFont typeface="+mj-lt"/>
              <a:buAutoNum type="arabicPeriod"/>
            </a:pPr>
            <a:r>
              <a:rPr lang="nb-NO" b="0" i="0" dirty="0">
                <a:solidFill>
                  <a:srgbClr val="374151"/>
                </a:solidFill>
                <a:effectLst/>
                <a:latin typeface="__Inter_aaf875"/>
              </a:rPr>
              <a:t>Hvilke beskrivelser, ressurser, opplæring osv. trenger vi for å iverksette disse endringene?</a:t>
            </a:r>
          </a:p>
          <a:p>
            <a:pPr marL="457200" lvl="1" indent="0" algn="l">
              <a:buFont typeface="+mj-lt"/>
              <a:buNone/>
            </a:pPr>
            <a:endParaRPr lang="nb-NO" b="0" i="0" dirty="0">
              <a:solidFill>
                <a:srgbClr val="374151"/>
              </a:solidFill>
              <a:effectLst/>
              <a:latin typeface="__Inter_aaf875"/>
            </a:endParaRPr>
          </a:p>
          <a:p>
            <a:pPr marL="0" lvl="0" indent="0" algn="l">
              <a:buFont typeface="+mj-lt"/>
              <a:buNone/>
            </a:pPr>
            <a:r>
              <a:rPr lang="nb-NO" b="0" i="0" dirty="0">
                <a:solidFill>
                  <a:srgbClr val="374151"/>
                </a:solidFill>
                <a:effectLst/>
                <a:latin typeface="__Inter_aaf875"/>
              </a:rPr>
              <a:t>Finn tidspunkt for å begynne å jobbe annerledes og i tråd med forbedringstiltakene: Når skal vi starte implementeringen av endringene?</a:t>
            </a:r>
          </a:p>
          <a:p>
            <a:pPr marL="457200" lvl="1" indent="0" algn="l">
              <a:buFont typeface="+mj-lt"/>
              <a:buNone/>
            </a:pPr>
            <a:endParaRPr lang="nb-NO" b="0" i="0" dirty="0">
              <a:solidFill>
                <a:srgbClr val="374151"/>
              </a:solidFill>
              <a:effectLst/>
              <a:latin typeface="__Inter_aaf875"/>
            </a:endParaRPr>
          </a:p>
          <a:p>
            <a:pPr marL="457200" lvl="1" indent="0" algn="l">
              <a:buFont typeface="+mj-lt"/>
              <a:buNone/>
            </a:pPr>
            <a:r>
              <a:rPr lang="nb-NO" b="0" i="0" dirty="0">
                <a:solidFill>
                  <a:srgbClr val="374151"/>
                </a:solidFill>
                <a:effectLst/>
                <a:latin typeface="__Inter_aaf875"/>
              </a:rPr>
              <a:t>TRYKK</a:t>
            </a:r>
          </a:p>
          <a:p>
            <a:pPr marL="457200" lvl="1" indent="0" algn="l">
              <a:buFont typeface="+mj-lt"/>
              <a:buNone/>
            </a:pPr>
            <a:endParaRPr lang="nb-NO" b="0" i="0" dirty="0">
              <a:solidFill>
                <a:srgbClr val="374151"/>
              </a:solidFill>
              <a:effectLst/>
              <a:latin typeface="__Inter_aaf875"/>
            </a:endParaRPr>
          </a:p>
          <a:p>
            <a:pPr marL="0" lvl="0" indent="0" algn="l">
              <a:buFont typeface="+mj-lt"/>
              <a:buNone/>
            </a:pPr>
            <a:r>
              <a:rPr lang="nb-NO" b="0" i="0" dirty="0">
                <a:solidFill>
                  <a:srgbClr val="374151"/>
                </a:solidFill>
                <a:effectLst/>
                <a:latin typeface="__Inter_aaf875"/>
              </a:rPr>
              <a:t>Har dere fulgt stegene frem til nå, vil det være lettere å finne svar på disse spørsmålene og derfor lage en realistisk og god plan. </a:t>
            </a:r>
          </a:p>
          <a:p>
            <a:pPr marL="0" lvl="0" indent="0" algn="l">
              <a:buFont typeface="+mj-lt"/>
              <a:buNone/>
            </a:pPr>
            <a:endParaRPr lang="nb-NO" b="0" i="0" dirty="0">
              <a:solidFill>
                <a:srgbClr val="374151"/>
              </a:solidFill>
              <a:effectLst/>
              <a:latin typeface="__Inter_aaf875"/>
            </a:endParaRPr>
          </a:p>
          <a:p>
            <a:pPr marL="0" lvl="0" indent="0" algn="l">
              <a:buFont typeface="+mj-lt"/>
              <a:buNone/>
            </a:pPr>
            <a:r>
              <a:rPr lang="nb-NO" b="1" i="0" dirty="0">
                <a:solidFill>
                  <a:srgbClr val="374151"/>
                </a:solidFill>
                <a:effectLst/>
                <a:latin typeface="__Inter_aaf875"/>
              </a:rPr>
              <a:t>NB: </a:t>
            </a:r>
            <a:r>
              <a:rPr lang="nb-NO" b="0" i="0" dirty="0">
                <a:solidFill>
                  <a:srgbClr val="374151"/>
                </a:solidFill>
                <a:effectLst/>
                <a:latin typeface="__Inter_aaf875"/>
              </a:rPr>
              <a:t>Det er en plan som dette tilsynsmyndighetene som oftest etterspør når svikt og lovbrudd er avdekket. Det er viktig å presisere at en plan som dette kun er god hvis den sier dere hvordan dere skal løse noe dere mener er et problem, inneholder tiltak dere har tro på og som gir dere de avklaringene og fristene dere trenger for å gjennomføre. Det kan være lurt å gjøre planen skriftlig, men den må ikke være det. Hvis statsforvalter etterspør hvilke plan dere har for forbedring i denne tilsynsaktiviteten kan dere enten sende denne skriftlig, eller redegjøre for den muntlig. </a:t>
            </a:r>
          </a:p>
          <a:p>
            <a:pPr marL="0" lvl="0" indent="0" algn="l">
              <a:buFont typeface="+mj-lt"/>
              <a:buNone/>
            </a:pPr>
            <a:endParaRPr lang="nb-NO" b="0" i="0" dirty="0">
              <a:solidFill>
                <a:srgbClr val="374151"/>
              </a:solidFill>
              <a:effectLst/>
              <a:latin typeface="__Inter_aaf875"/>
            </a:endParaRPr>
          </a:p>
          <a:p>
            <a:pPr marL="0" lvl="0" indent="0" algn="l">
              <a:buFont typeface="+mj-lt"/>
              <a:buNone/>
            </a:pPr>
            <a:r>
              <a:rPr lang="nb-NO" b="0" i="0" dirty="0">
                <a:solidFill>
                  <a:srgbClr val="374151"/>
                </a:solidFill>
                <a:effectLst/>
                <a:latin typeface="__Inter_aaf875"/>
              </a:rPr>
              <a:t>TRYKK</a:t>
            </a:r>
          </a:p>
          <a:p>
            <a:pPr marL="0" lvl="0" indent="0" algn="l">
              <a:buFont typeface="+mj-lt"/>
              <a:buNone/>
            </a:pPr>
            <a:r>
              <a:rPr lang="nb-NO" b="0" i="0" dirty="0">
                <a:solidFill>
                  <a:srgbClr val="374151"/>
                </a:solidFill>
                <a:effectLst/>
                <a:latin typeface="__Inter_aaf875"/>
              </a:rPr>
              <a:t>Iverksett endringer:</a:t>
            </a:r>
          </a:p>
          <a:p>
            <a:pPr marL="742950" lvl="1" indent="-285750" algn="l">
              <a:buFont typeface="+mj-lt"/>
              <a:buAutoNum type="arabicPeriod"/>
            </a:pPr>
            <a:r>
              <a:rPr lang="nb-NO" b="0" i="0" dirty="0">
                <a:solidFill>
                  <a:srgbClr val="374151"/>
                </a:solidFill>
                <a:effectLst/>
                <a:latin typeface="__Inter_aaf875"/>
              </a:rPr>
              <a:t>Gjennomfør de nødvendige tiltakene for å implementere endringene og sikre at de blir fulgt.</a:t>
            </a:r>
          </a:p>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17</a:t>
            </a:fld>
            <a:endParaRPr lang="en-US"/>
          </a:p>
        </p:txBody>
      </p:sp>
    </p:spTree>
    <p:extLst>
      <p:ext uri="{BB962C8B-B14F-4D97-AF65-F5344CB8AC3E}">
        <p14:creationId xmlns:p14="http://schemas.microsoft.com/office/powerpoint/2010/main" val="407550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None/>
            </a:pPr>
            <a:r>
              <a:rPr lang="nb-NO" b="0" i="0" dirty="0">
                <a:solidFill>
                  <a:srgbClr val="374151"/>
                </a:solidFill>
                <a:effectLst/>
                <a:latin typeface="__Inter_aaf875"/>
              </a:rPr>
              <a:t>Test om forbedringstiltakene virker. </a:t>
            </a:r>
          </a:p>
          <a:p>
            <a:pPr algn="l">
              <a:buFont typeface="Arial" panose="020B0604020202020204" pitchFamily="34" charset="0"/>
              <a:buNone/>
            </a:pPr>
            <a:r>
              <a:rPr lang="nb-NO" b="0" i="0" dirty="0">
                <a:solidFill>
                  <a:srgbClr val="374151"/>
                </a:solidFill>
                <a:effectLst/>
                <a:latin typeface="__Inter_aaf875"/>
              </a:rPr>
              <a:t>TRYKK</a:t>
            </a:r>
          </a:p>
          <a:p>
            <a:pPr algn="l">
              <a:buFont typeface="Arial" panose="020B0604020202020204" pitchFamily="34" charset="0"/>
              <a:buNone/>
            </a:pPr>
            <a:endParaRPr lang="nb-NO" b="0" i="0" dirty="0">
              <a:solidFill>
                <a:srgbClr val="374151"/>
              </a:solidFill>
              <a:effectLst/>
              <a:latin typeface="__Inter_aaf875"/>
            </a:endParaRPr>
          </a:p>
          <a:p>
            <a:pPr algn="l">
              <a:buFont typeface="Arial" panose="020B0604020202020204" pitchFamily="34" charset="0"/>
              <a:buNone/>
            </a:pPr>
            <a:r>
              <a:rPr lang="nb-NO" b="0" i="0" dirty="0">
                <a:solidFill>
                  <a:srgbClr val="374151"/>
                </a:solidFill>
                <a:effectLst/>
                <a:latin typeface="__Inter_aaf875"/>
              </a:rPr>
              <a:t>Ved å gjennomføre systematisk testing av forbedringstiltak, kan dere få resultater som indikerer om det har skjedd en endring, om endringen er en forbedring, og hvordan dere ligger an med å nå målet. </a:t>
            </a:r>
          </a:p>
          <a:p>
            <a:pPr algn="l">
              <a:buFont typeface="Arial" panose="020B0604020202020204" pitchFamily="34" charset="0"/>
              <a:buNone/>
            </a:pPr>
            <a:endParaRPr lang="nb-NO" b="0" i="0" dirty="0">
              <a:solidFill>
                <a:srgbClr val="374151"/>
              </a:solidFill>
              <a:effectLst/>
              <a:latin typeface="__Inter_aaf875"/>
            </a:endParaRPr>
          </a:p>
          <a:p>
            <a:pPr algn="l">
              <a:buFont typeface="Arial" panose="020B0604020202020204" pitchFamily="34" charset="0"/>
              <a:buNone/>
            </a:pPr>
            <a:r>
              <a:rPr lang="nb-NO" b="0" i="0" dirty="0">
                <a:solidFill>
                  <a:srgbClr val="374151"/>
                </a:solidFill>
                <a:effectLst/>
                <a:latin typeface="__Inter_aaf875"/>
              </a:rPr>
              <a:t>TRYKK</a:t>
            </a:r>
          </a:p>
          <a:p>
            <a:pPr marL="171450" indent="-171450" algn="l">
              <a:buFontTx/>
              <a:buChar char="-"/>
            </a:pPr>
            <a:r>
              <a:rPr lang="nb-NO" b="0" i="0" dirty="0">
                <a:solidFill>
                  <a:srgbClr val="374151"/>
                </a:solidFill>
                <a:effectLst/>
                <a:latin typeface="__Inter_aaf875"/>
              </a:rPr>
              <a:t>En ny egenkontroll etter implementering og virkning av forbedringstiltak, - slik det er planlagt i denne tilsynsaktiviteten, vil gi dere resultater som sier noe om forbedringstiltakene deres virker. Dette gir dere et grunnlag for å se på følgende spørsmål: </a:t>
            </a:r>
          </a:p>
          <a:p>
            <a:pPr marL="171450" indent="-171450" algn="l">
              <a:buFontTx/>
              <a:buChar char="-"/>
            </a:pPr>
            <a:endParaRPr lang="nb-NO" b="0" i="0" dirty="0">
              <a:solidFill>
                <a:srgbClr val="374151"/>
              </a:solidFill>
              <a:effectLst/>
              <a:latin typeface="__Inter_aaf875"/>
            </a:endParaRPr>
          </a:p>
          <a:p>
            <a:pPr algn="l">
              <a:buFont typeface="Arial" panose="020B0604020202020204" pitchFamily="34" charset="0"/>
              <a:buNone/>
            </a:pPr>
            <a:r>
              <a:rPr lang="nb-NO" b="0" i="0" dirty="0">
                <a:solidFill>
                  <a:srgbClr val="374151"/>
                </a:solidFill>
                <a:effectLst/>
                <a:latin typeface="__Inter_aaf875"/>
              </a:rPr>
              <a:t>TRYKK</a:t>
            </a:r>
          </a:p>
          <a:p>
            <a:pPr algn="l">
              <a:buFont typeface="Arial" panose="020B0604020202020204" pitchFamily="34" charset="0"/>
              <a:buNone/>
            </a:pPr>
            <a:endParaRPr lang="nb-NO" b="0" i="0" dirty="0">
              <a:solidFill>
                <a:srgbClr val="374151"/>
              </a:solidFill>
              <a:effectLst/>
              <a:latin typeface="__Inter_aaf875"/>
            </a:endParaRPr>
          </a:p>
          <a:p>
            <a:r>
              <a:rPr lang="nb-NO" dirty="0">
                <a:solidFill>
                  <a:schemeClr val="tx1"/>
                </a:solidFill>
              </a:rPr>
              <a:t>- Ser vi en endring i måloppnåelse? Er det en forbedring? Når vi målet vi satte?</a:t>
            </a:r>
          </a:p>
          <a:p>
            <a:r>
              <a:rPr lang="nb-NO" dirty="0">
                <a:solidFill>
                  <a:schemeClr val="tx1"/>
                </a:solidFill>
              </a:rPr>
              <a:t>- Trenger vi å gjøre justeringer for å oppnå virkning? Trenger vi å gå et skritt tilbake å se på </a:t>
            </a:r>
            <a:r>
              <a:rPr lang="nb-NO" dirty="0" err="1">
                <a:solidFill>
                  <a:schemeClr val="tx1"/>
                </a:solidFill>
              </a:rPr>
              <a:t>rotårsaker</a:t>
            </a:r>
            <a:r>
              <a:rPr lang="nb-NO" dirty="0">
                <a:solidFill>
                  <a:schemeClr val="tx1"/>
                </a:solidFill>
              </a:rPr>
              <a:t> for å finne nye tiltak som er bedre egnet til å redusere problemet?</a:t>
            </a:r>
          </a:p>
          <a:p>
            <a:r>
              <a:rPr lang="nb-NO" dirty="0">
                <a:solidFill>
                  <a:schemeClr val="tx1"/>
                </a:solidFill>
              </a:rPr>
              <a:t>- Har vi grunn til å tro at det var tiltakene vi iverksatte som har bidratt til endringen? </a:t>
            </a:r>
          </a:p>
          <a:p>
            <a:r>
              <a:rPr lang="nb-NO" dirty="0">
                <a:solidFill>
                  <a:schemeClr val="tx1"/>
                </a:solidFill>
              </a:rPr>
              <a:t>- Har det oppstått bivirkninger av tiltakene vi har iverksatt? </a:t>
            </a:r>
          </a:p>
          <a:p>
            <a:r>
              <a:rPr lang="nb-NO" sz="1200" dirty="0">
                <a:solidFill>
                  <a:schemeClr val="tx2"/>
                </a:solidFill>
                <a:ea typeface="+mn-lt"/>
                <a:cs typeface="+mn-lt"/>
              </a:rPr>
              <a:t>- Tror både ledelse og medarbeidere at den endrede måten å jobbe på kan gjennomføres og er til beste for barna det gjelder?</a:t>
            </a:r>
            <a:endParaRPr lang="en-US" dirty="0">
              <a:solidFill>
                <a:srgbClr val="FF0000"/>
              </a:solidFill>
            </a:endParaRPr>
          </a:p>
          <a:p>
            <a:pPr algn="l">
              <a:buFont typeface="Arial" panose="020B0604020202020204" pitchFamily="34" charset="0"/>
              <a:buNone/>
            </a:pPr>
            <a:endParaRPr lang="nb-NO" b="0" i="0" dirty="0">
              <a:solidFill>
                <a:srgbClr val="374151"/>
              </a:solidFill>
              <a:effectLst/>
              <a:latin typeface="__Inter_aaf875"/>
            </a:endParaRPr>
          </a:p>
          <a:p>
            <a:pPr algn="l">
              <a:buFont typeface="Arial" panose="020B0604020202020204" pitchFamily="34" charset="0"/>
              <a:buNone/>
            </a:pPr>
            <a:r>
              <a:rPr lang="nb-NO" b="0" i="0" dirty="0">
                <a:solidFill>
                  <a:srgbClr val="374151"/>
                </a:solidFill>
                <a:effectLst/>
                <a:latin typeface="__Inter_aaf875"/>
              </a:rPr>
              <a:t>TRYKK</a:t>
            </a:r>
          </a:p>
          <a:p>
            <a:pPr algn="l">
              <a:buFont typeface="Arial" panose="020B0604020202020204" pitchFamily="34" charset="0"/>
              <a:buNone/>
            </a:pPr>
            <a:r>
              <a:rPr lang="nb-NO" b="0" i="0" dirty="0">
                <a:solidFill>
                  <a:srgbClr val="374151"/>
                </a:solidFill>
                <a:effectLst/>
                <a:latin typeface="__Inter_aaf875"/>
              </a:rPr>
              <a:t>Å gjennomføre egenkontroll en tredje gang vil kunne gi ytterligere innsikt i eventuelle endringer. Målet er at denne øvelsen skal gi praktisk erfaring med å holde oversikt over tilstanden og utviklingen av barnevernsarbeidet.</a:t>
            </a:r>
          </a:p>
          <a:p>
            <a:pPr algn="l">
              <a:buFont typeface="Arial" panose="020B0604020202020204" pitchFamily="34" charset="0"/>
              <a:buChar char="•"/>
            </a:pPr>
            <a:endParaRPr lang="nb-NO" b="0" i="0" dirty="0">
              <a:solidFill>
                <a:srgbClr val="374151"/>
              </a:solidFill>
              <a:effectLst/>
              <a:latin typeface="__Inter_aaf875"/>
            </a:endParaRPr>
          </a:p>
          <a:p>
            <a:pPr algn="l">
              <a:buFont typeface="Arial" panose="020B0604020202020204" pitchFamily="34" charset="0"/>
              <a:buNone/>
            </a:pPr>
            <a:r>
              <a:rPr lang="nb-NO" b="0" i="0" dirty="0">
                <a:solidFill>
                  <a:srgbClr val="374151"/>
                </a:solidFill>
                <a:effectLst/>
                <a:latin typeface="__Inter_aaf875"/>
              </a:rPr>
              <a:t>(Hvordan egenkontrollen gjennomføres og videreutviklingen av egenkontrollskjemaet er opp til barneverntjenestene).</a:t>
            </a:r>
            <a:endParaRPr lang="nb-NO" sz="1200" kern="1200" dirty="0">
              <a:solidFill>
                <a:srgbClr val="1E1E23"/>
              </a:solidFill>
              <a:latin typeface="+mn-lt"/>
              <a:ea typeface="+mn-lt"/>
              <a:cs typeface="+mn-lt"/>
            </a:endParaRPr>
          </a:p>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18</a:t>
            </a:fld>
            <a:endParaRPr lang="en-US"/>
          </a:p>
        </p:txBody>
      </p:sp>
    </p:spTree>
    <p:extLst>
      <p:ext uri="{BB962C8B-B14F-4D97-AF65-F5344CB8AC3E}">
        <p14:creationId xmlns:p14="http://schemas.microsoft.com/office/powerpoint/2010/main" val="281933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pPr>
            <a:r>
              <a:rPr lang="nb-NO" sz="1200" dirty="0"/>
              <a:t>Implementer tiltak som fast praksis</a:t>
            </a:r>
          </a:p>
          <a:p>
            <a:pPr>
              <a:lnSpc>
                <a:spcPct val="100000"/>
              </a:lnSpc>
            </a:pPr>
            <a:r>
              <a:rPr lang="nb-NO" sz="1200" dirty="0"/>
              <a:t>TRYKK</a:t>
            </a:r>
          </a:p>
          <a:p>
            <a:pPr>
              <a:lnSpc>
                <a:spcPct val="100000"/>
              </a:lnSpc>
            </a:pPr>
            <a:r>
              <a:rPr lang="nb-NO" sz="1200" dirty="0"/>
              <a:t>Implementeringsfasen tar lengre tid enn fasen med å evaluere om forbedringstiltak har ønsket virkning.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TRYKK</a:t>
            </a:r>
          </a:p>
          <a:p>
            <a:pPr>
              <a:lnSpc>
                <a:spcPct val="100000"/>
              </a:lnSpc>
            </a:pPr>
            <a:endParaRPr lang="nb-NO" sz="1200" dirty="0"/>
          </a:p>
          <a:p>
            <a:pPr>
              <a:lnSpc>
                <a:spcPct val="100000"/>
              </a:lnSpc>
            </a:pPr>
            <a:r>
              <a:rPr lang="nb-NO" sz="1200" dirty="0"/>
              <a:t>Behovet for tilrettelegging og støtte er større når endringene skal gjøres permanent.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TRYKK</a:t>
            </a:r>
          </a:p>
          <a:p>
            <a:pPr>
              <a:lnSpc>
                <a:spcPct val="100000"/>
              </a:lnSpc>
            </a:pPr>
            <a:endParaRPr lang="nb-NO" sz="1200" dirty="0"/>
          </a:p>
          <a:p>
            <a:pPr>
              <a:lnSpc>
                <a:spcPct val="100000"/>
              </a:lnSpc>
            </a:pPr>
            <a:r>
              <a:rPr lang="nb-NO" sz="1200" dirty="0"/>
              <a:t>Vellykket implementering krever tilpasninger eller endringer i støtteprosesser som jevnlig kontroll av problemområdet, system for dokumentasjon, endringer i skriftlige prosedyrer og rutiner, opplæring av ansatte og lignende.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TRYKK</a:t>
            </a:r>
          </a:p>
          <a:p>
            <a:pPr>
              <a:lnSpc>
                <a:spcPct val="100000"/>
              </a:lnSpc>
            </a:pPr>
            <a:endParaRPr lang="nb-NO" sz="1200" dirty="0"/>
          </a:p>
          <a:p>
            <a:pPr>
              <a:lnSpc>
                <a:spcPct val="100000"/>
              </a:lnSpc>
            </a:pPr>
            <a:r>
              <a:rPr lang="nb-NO" sz="1200" dirty="0"/>
              <a:t>Implementering krever støtte fra ledelse og andre støttefunksjoner om at </a:t>
            </a:r>
            <a:r>
              <a:rPr lang="nb-NO" sz="1200" b="1" dirty="0"/>
              <a:t>«dette er sånn vi gjør arbeidet her hos oss nå».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TRYKK</a:t>
            </a:r>
          </a:p>
          <a:p>
            <a:pPr>
              <a:lnSpc>
                <a:spcPct val="100000"/>
              </a:lnSpc>
            </a:pPr>
            <a:endParaRPr lang="nb-NO" sz="1200" dirty="0"/>
          </a:p>
          <a:p>
            <a:pPr>
              <a:lnSpc>
                <a:spcPct val="100000"/>
              </a:lnSpc>
            </a:pPr>
            <a:r>
              <a:rPr lang="nb-NO" sz="1200" dirty="0"/>
              <a:t>Det krever også at man er oppmerksom på, forstår og kan håndtere de menneskelige sidene ved å skulle gjennomføre endringer i praksis.</a:t>
            </a:r>
          </a:p>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19</a:t>
            </a:fld>
            <a:endParaRPr lang="en-US"/>
          </a:p>
        </p:txBody>
      </p:sp>
    </p:spTree>
    <p:extLst>
      <p:ext uri="{BB962C8B-B14F-4D97-AF65-F5344CB8AC3E}">
        <p14:creationId xmlns:p14="http://schemas.microsoft.com/office/powerpoint/2010/main" val="355600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Lederansvar for å opprettholde optimal praksis: Det er lederens ansvar å implementere et system for å overvåke at den nye praksisen fortsetter å fungere slik at arbeidet er av forsvarlig kvalitet.  </a:t>
            </a:r>
          </a:p>
          <a:p>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Kontinuerlig egenkontroll: Å fortsette å gjennomføre jevnlige kontroller som inkluderer problemområdet, er en måte for dere å sikre at den nye praksisen opprettholdes. </a:t>
            </a:r>
            <a:r>
              <a:rPr lang="nb-NO" sz="1200" dirty="0"/>
              <a:t>Innføring av regelmessig egenkontroll, ikke bare på undersøkelsesarbeidet, men også andre kjerneoppgaver i barnevernet, vil kunne gi dere en løpende oversikt over tilstanden og utviklingen av arbeidet som utføres i tjenesten, og bidra til en proaktiv styring av kvaliteten på barnevernsarbeidet.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171450" indent="-171450">
              <a:buFontTx/>
              <a:buChar char="-"/>
            </a:pPr>
            <a:r>
              <a:rPr lang="nb-NO" dirty="0"/>
              <a:t>Løpende dialog for læring: Oppretthold en løpende dialog mellom leder, barn, familier, samarbeidspartnere og medarbeidere om resultatene, med fokus på læring.  </a:t>
            </a:r>
          </a:p>
          <a:p>
            <a:pPr marL="171450" indent="-171450">
              <a:buFontTx/>
              <a:buChar char="-"/>
            </a:pPr>
            <a:r>
              <a:rPr lang="nb-NO" dirty="0"/>
              <a:t>Andre tiltak for kvalitetskontroll: Systematisk avvikshåndtering og intern revisjon er blant tiltakene for å kontrollere at kvaliteten på tjenestene vedvarer.  </a:t>
            </a:r>
          </a:p>
          <a:p>
            <a:pPr marL="171450" indent="-171450">
              <a:buFontTx/>
              <a:buChar cha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Lederansvar for forbedringsprosesser: Det er lederens ansvar å oppdage eventuelle tilbakefall på problemområdet og vurdere og iverksette nødvendige forbedringsprosesser. </a:t>
            </a:r>
            <a:r>
              <a:rPr lang="nb-NO" sz="1200" dirty="0">
                <a:ea typeface="+mn-lt"/>
                <a:cs typeface="+mn-lt"/>
              </a:rPr>
              <a:t>På lik linje som det er et lederansvar å avdekke andre problemområder og vurdere og iverksette nødvendige forbedringsprosesser på disse. </a:t>
            </a:r>
            <a:endParaRPr lang="nb-NO" sz="1200" dirty="0"/>
          </a:p>
          <a:p>
            <a:pPr marL="171450" indent="-171450">
              <a:buFontTx/>
              <a:buChar char="-"/>
            </a:pPr>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20</a:t>
            </a:fld>
            <a:endParaRPr lang="en-US"/>
          </a:p>
        </p:txBody>
      </p:sp>
    </p:spTree>
    <p:extLst>
      <p:ext uri="{BB962C8B-B14F-4D97-AF65-F5344CB8AC3E}">
        <p14:creationId xmlns:p14="http://schemas.microsoft.com/office/powerpoint/2010/main" val="61349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Her </a:t>
            </a:r>
            <a:r>
              <a:rPr lang="en-US" dirty="0" err="1"/>
              <a:t>finner</a:t>
            </a:r>
            <a:r>
              <a:rPr lang="en-US" dirty="0"/>
              <a:t> du </a:t>
            </a:r>
            <a:r>
              <a:rPr lang="en-US" dirty="0" err="1"/>
              <a:t>en</a:t>
            </a:r>
            <a:r>
              <a:rPr lang="en-US" dirty="0"/>
              <a:t> </a:t>
            </a:r>
            <a:r>
              <a:rPr lang="en-US" dirty="0" err="1"/>
              <a:t>oversikt</a:t>
            </a:r>
            <a:r>
              <a:rPr lang="en-US" dirty="0"/>
              <a:t> over </a:t>
            </a:r>
            <a:r>
              <a:rPr lang="en-US" dirty="0" err="1"/>
              <a:t>faser</a:t>
            </a:r>
            <a:r>
              <a:rPr lang="en-US" dirty="0"/>
              <a:t> vi </a:t>
            </a:r>
            <a:r>
              <a:rPr lang="en-US" dirty="0" err="1"/>
              <a:t>bør</a:t>
            </a:r>
            <a:r>
              <a:rPr lang="en-US" dirty="0"/>
              <a:t> </a:t>
            </a:r>
            <a:r>
              <a:rPr lang="en-US" dirty="0" err="1"/>
              <a:t>gå</a:t>
            </a:r>
            <a:r>
              <a:rPr lang="en-US" dirty="0"/>
              <a:t> </a:t>
            </a:r>
            <a:r>
              <a:rPr lang="en-US" dirty="0" err="1"/>
              <a:t>igjennom</a:t>
            </a:r>
            <a:r>
              <a:rPr lang="en-US" dirty="0"/>
              <a:t> </a:t>
            </a:r>
            <a:r>
              <a:rPr lang="en-US" dirty="0" err="1"/>
              <a:t>når</a:t>
            </a:r>
            <a:r>
              <a:rPr lang="en-US" dirty="0"/>
              <a:t> vi </a:t>
            </a:r>
            <a:r>
              <a:rPr lang="en-US" dirty="0" err="1"/>
              <a:t>gjennomfører</a:t>
            </a:r>
            <a:r>
              <a:rPr lang="en-US" dirty="0"/>
              <a:t> </a:t>
            </a:r>
            <a:r>
              <a:rPr lang="en-US" dirty="0" err="1"/>
              <a:t>forbedringsarbeid</a:t>
            </a:r>
            <a:r>
              <a:rPr lang="en-US" dirty="0"/>
              <a:t>. Dette er </a:t>
            </a:r>
            <a:r>
              <a:rPr lang="en-US" dirty="0" err="1"/>
              <a:t>en</a:t>
            </a:r>
            <a:r>
              <a:rPr lang="en-US" dirty="0"/>
              <a:t> </a:t>
            </a:r>
            <a:r>
              <a:rPr lang="en-US" dirty="0" err="1"/>
              <a:t>måte</a:t>
            </a:r>
            <a:r>
              <a:rPr lang="en-US" dirty="0"/>
              <a:t> å </a:t>
            </a:r>
            <a:r>
              <a:rPr lang="en-US" dirty="0" err="1"/>
              <a:t>strukturere</a:t>
            </a:r>
            <a:r>
              <a:rPr lang="en-US" dirty="0"/>
              <a:t> </a:t>
            </a:r>
            <a:r>
              <a:rPr lang="en-US" dirty="0" err="1"/>
              <a:t>arbeidet</a:t>
            </a:r>
            <a:r>
              <a:rPr lang="en-US" dirty="0"/>
              <a:t> </a:t>
            </a:r>
            <a:r>
              <a:rPr lang="en-US" dirty="0" err="1"/>
              <a:t>på</a:t>
            </a:r>
            <a:r>
              <a:rPr lang="en-US" dirty="0"/>
              <a:t> </a:t>
            </a:r>
            <a:r>
              <a:rPr lang="en-US" dirty="0" err="1"/>
              <a:t>som</a:t>
            </a:r>
            <a:r>
              <a:rPr lang="en-US" dirty="0"/>
              <a:t> </a:t>
            </a:r>
            <a:r>
              <a:rPr lang="en-US" dirty="0" err="1"/>
              <a:t>kan</a:t>
            </a:r>
            <a:r>
              <a:rPr lang="en-US" dirty="0"/>
              <a:t> </a:t>
            </a:r>
            <a:r>
              <a:rPr lang="en-US" dirty="0" err="1"/>
              <a:t>brukes</a:t>
            </a:r>
            <a:r>
              <a:rPr lang="en-US" dirty="0"/>
              <a:t> </a:t>
            </a:r>
            <a:r>
              <a:rPr lang="en-US" dirty="0" err="1"/>
              <a:t>på</a:t>
            </a:r>
            <a:r>
              <a:rPr lang="en-US" dirty="0"/>
              <a:t> </a:t>
            </a:r>
            <a:r>
              <a:rPr lang="en-US" dirty="0" err="1"/>
              <a:t>både</a:t>
            </a:r>
            <a:r>
              <a:rPr lang="en-US" dirty="0"/>
              <a:t> </a:t>
            </a:r>
            <a:r>
              <a:rPr lang="en-US" dirty="0" err="1"/>
              <a:t>små</a:t>
            </a:r>
            <a:r>
              <a:rPr lang="en-US" dirty="0"/>
              <a:t> </a:t>
            </a:r>
            <a:r>
              <a:rPr lang="en-US" dirty="0" err="1"/>
              <a:t>og</a:t>
            </a:r>
            <a:r>
              <a:rPr lang="en-US" dirty="0"/>
              <a:t> store </a:t>
            </a:r>
            <a:r>
              <a:rPr lang="en-US" dirty="0" err="1"/>
              <a:t>forbedringsprosjekter</a:t>
            </a:r>
            <a:r>
              <a:rPr lang="en-US" dirty="0"/>
              <a:t>.</a:t>
            </a:r>
          </a:p>
          <a:p>
            <a:endParaRPr lang="en-US" dirty="0">
              <a:cs typeface="Calibri"/>
            </a:endParaRPr>
          </a:p>
          <a:p>
            <a:r>
              <a:rPr lang="en-US" dirty="0" err="1"/>
              <a:t>Forbedringsarbeid</a:t>
            </a:r>
            <a:r>
              <a:rPr lang="en-US" dirty="0"/>
              <a:t> er </a:t>
            </a:r>
            <a:r>
              <a:rPr lang="en-US" dirty="0" err="1"/>
              <a:t>ikke</a:t>
            </a:r>
            <a:r>
              <a:rPr lang="en-US" dirty="0"/>
              <a:t> </a:t>
            </a:r>
            <a:r>
              <a:rPr lang="en-US" dirty="0" err="1"/>
              <a:t>en</a:t>
            </a:r>
            <a:r>
              <a:rPr lang="en-US" dirty="0"/>
              <a:t> </a:t>
            </a:r>
            <a:r>
              <a:rPr lang="en-US" dirty="0" err="1"/>
              <a:t>lineær</a:t>
            </a:r>
            <a:r>
              <a:rPr lang="en-US" dirty="0"/>
              <a:t> </a:t>
            </a:r>
            <a:r>
              <a:rPr lang="en-US" dirty="0" err="1"/>
              <a:t>prosess</a:t>
            </a:r>
            <a:r>
              <a:rPr lang="en-US" dirty="0"/>
              <a:t>, </a:t>
            </a:r>
            <a:r>
              <a:rPr lang="en-US" dirty="0" err="1"/>
              <a:t>og</a:t>
            </a:r>
            <a:r>
              <a:rPr lang="en-US" dirty="0"/>
              <a:t> du </a:t>
            </a:r>
            <a:r>
              <a:rPr lang="en-US" dirty="0" err="1"/>
              <a:t>vil</a:t>
            </a:r>
            <a:r>
              <a:rPr lang="en-US" dirty="0"/>
              <a:t> </a:t>
            </a:r>
            <a:r>
              <a:rPr lang="en-US" dirty="0" err="1"/>
              <a:t>kunne</a:t>
            </a:r>
            <a:r>
              <a:rPr lang="en-US" dirty="0"/>
              <a:t> </a:t>
            </a:r>
            <a:r>
              <a:rPr lang="en-US" dirty="0" err="1"/>
              <a:t>oppleve</a:t>
            </a:r>
            <a:r>
              <a:rPr lang="en-US" dirty="0"/>
              <a:t> å </a:t>
            </a:r>
            <a:r>
              <a:rPr lang="en-US" dirty="0" err="1"/>
              <a:t>bevege</a:t>
            </a:r>
            <a:r>
              <a:rPr lang="en-US" dirty="0"/>
              <a:t> deg </a:t>
            </a:r>
            <a:r>
              <a:rPr lang="en-US" dirty="0" err="1"/>
              <a:t>frem</a:t>
            </a:r>
            <a:r>
              <a:rPr lang="en-US" dirty="0"/>
              <a:t> </a:t>
            </a:r>
            <a:r>
              <a:rPr lang="en-US" dirty="0" err="1"/>
              <a:t>og</a:t>
            </a:r>
            <a:r>
              <a:rPr lang="en-US" dirty="0"/>
              <a:t> </a:t>
            </a:r>
            <a:r>
              <a:rPr lang="en-US" dirty="0" err="1"/>
              <a:t>tilbake</a:t>
            </a:r>
            <a:r>
              <a:rPr lang="en-US" dirty="0"/>
              <a:t> </a:t>
            </a:r>
            <a:r>
              <a:rPr lang="en-US" dirty="0" err="1"/>
              <a:t>mellom</a:t>
            </a:r>
            <a:r>
              <a:rPr lang="en-US" dirty="0"/>
              <a:t> de </a:t>
            </a:r>
            <a:r>
              <a:rPr lang="en-US" dirty="0" err="1"/>
              <a:t>ulike</a:t>
            </a:r>
            <a:r>
              <a:rPr lang="en-US" dirty="0"/>
              <a:t> </a:t>
            </a:r>
            <a:r>
              <a:rPr lang="en-US" dirty="0" err="1"/>
              <a:t>fasene</a:t>
            </a:r>
            <a:r>
              <a:rPr lang="en-US" dirty="0"/>
              <a:t>. </a:t>
            </a:r>
            <a:r>
              <a:rPr lang="en-US" dirty="0" err="1"/>
              <a:t>Noen</a:t>
            </a:r>
            <a:r>
              <a:rPr lang="en-US" dirty="0"/>
              <a:t> ganger </a:t>
            </a:r>
            <a:r>
              <a:rPr lang="en-US" dirty="0" err="1"/>
              <a:t>vil</a:t>
            </a:r>
            <a:r>
              <a:rPr lang="en-US" dirty="0"/>
              <a:t> du </a:t>
            </a:r>
            <a:r>
              <a:rPr lang="en-US" dirty="0" err="1"/>
              <a:t>kanskje</a:t>
            </a:r>
            <a:r>
              <a:rPr lang="en-US" dirty="0"/>
              <a:t> </a:t>
            </a:r>
            <a:r>
              <a:rPr lang="en-US" dirty="0" err="1"/>
              <a:t>også</a:t>
            </a:r>
            <a:r>
              <a:rPr lang="en-US" dirty="0"/>
              <a:t> </a:t>
            </a:r>
            <a:r>
              <a:rPr lang="en-US" dirty="0" err="1"/>
              <a:t>oppleve</a:t>
            </a:r>
            <a:r>
              <a:rPr lang="en-US" dirty="0"/>
              <a:t> å </a:t>
            </a:r>
            <a:r>
              <a:rPr lang="en-US" dirty="0" err="1"/>
              <a:t>jobbe</a:t>
            </a:r>
            <a:r>
              <a:rPr lang="en-US" dirty="0"/>
              <a:t> </a:t>
            </a:r>
            <a:r>
              <a:rPr lang="en-US" dirty="0" err="1"/>
              <a:t>i</a:t>
            </a:r>
            <a:r>
              <a:rPr lang="en-US" dirty="0"/>
              <a:t> </a:t>
            </a:r>
            <a:r>
              <a:rPr lang="en-US" dirty="0" err="1"/>
              <a:t>en</a:t>
            </a:r>
            <a:r>
              <a:rPr lang="en-US" dirty="0"/>
              <a:t> </a:t>
            </a:r>
            <a:r>
              <a:rPr lang="en-US" dirty="0" err="1"/>
              <a:t>annen</a:t>
            </a:r>
            <a:r>
              <a:rPr lang="en-US" dirty="0"/>
              <a:t> </a:t>
            </a:r>
            <a:r>
              <a:rPr lang="en-US" dirty="0" err="1"/>
              <a:t>rekkefølge</a:t>
            </a:r>
            <a:r>
              <a:rPr lang="en-US" dirty="0"/>
              <a:t>, </a:t>
            </a:r>
            <a:r>
              <a:rPr lang="en-US" dirty="0" err="1"/>
              <a:t>eller</a:t>
            </a:r>
            <a:r>
              <a:rPr lang="en-US" dirty="0"/>
              <a:t> at det </a:t>
            </a:r>
            <a:r>
              <a:rPr lang="en-US" dirty="0" err="1"/>
              <a:t>vil</a:t>
            </a:r>
            <a:r>
              <a:rPr lang="en-US" dirty="0"/>
              <a:t> </a:t>
            </a:r>
            <a:r>
              <a:rPr lang="en-US" dirty="0" err="1"/>
              <a:t>være</a:t>
            </a:r>
            <a:r>
              <a:rPr lang="en-US" dirty="0"/>
              <a:t> </a:t>
            </a:r>
            <a:r>
              <a:rPr lang="en-US" dirty="0" err="1"/>
              <a:t>overlapp</a:t>
            </a:r>
            <a:r>
              <a:rPr lang="en-US" dirty="0"/>
              <a:t> </a:t>
            </a:r>
            <a:r>
              <a:rPr lang="en-US" dirty="0" err="1"/>
              <a:t>mellom</a:t>
            </a:r>
            <a:r>
              <a:rPr lang="en-US" dirty="0"/>
              <a:t> </a:t>
            </a:r>
            <a:r>
              <a:rPr lang="en-US" dirty="0" err="1"/>
              <a:t>fasene</a:t>
            </a:r>
            <a:r>
              <a:rPr lang="en-US" dirty="0"/>
              <a:t>.</a:t>
            </a:r>
          </a:p>
          <a:p>
            <a:endParaRPr lang="en-US" dirty="0"/>
          </a:p>
          <a:p>
            <a:r>
              <a:rPr lang="en-US" dirty="0"/>
              <a:t>Det </a:t>
            </a:r>
            <a:r>
              <a:rPr lang="en-US" dirty="0" err="1"/>
              <a:t>finnes</a:t>
            </a:r>
            <a:r>
              <a:rPr lang="en-US" dirty="0"/>
              <a:t> </a:t>
            </a:r>
            <a:r>
              <a:rPr lang="en-US" dirty="0" err="1"/>
              <a:t>flere</a:t>
            </a:r>
            <a:r>
              <a:rPr lang="en-US" dirty="0"/>
              <a:t> </a:t>
            </a:r>
            <a:r>
              <a:rPr lang="en-US" dirty="0" err="1"/>
              <a:t>ulike</a:t>
            </a:r>
            <a:r>
              <a:rPr lang="en-US" dirty="0"/>
              <a:t> </a:t>
            </a:r>
            <a:r>
              <a:rPr lang="en-US" dirty="0" err="1"/>
              <a:t>forbedringsmodeller</a:t>
            </a:r>
            <a:r>
              <a:rPr lang="en-US" dirty="0"/>
              <a:t>, </a:t>
            </a:r>
            <a:r>
              <a:rPr lang="en-US" dirty="0" err="1"/>
              <a:t>som</a:t>
            </a:r>
            <a:r>
              <a:rPr lang="en-US" dirty="0"/>
              <a:t> alle </a:t>
            </a:r>
            <a:r>
              <a:rPr lang="en-US" dirty="0" err="1"/>
              <a:t>har</a:t>
            </a:r>
            <a:r>
              <a:rPr lang="en-US" dirty="0"/>
              <a:t> </a:t>
            </a:r>
            <a:r>
              <a:rPr lang="en-US" dirty="0" err="1"/>
              <a:t>en</a:t>
            </a:r>
            <a:r>
              <a:rPr lang="en-US" dirty="0"/>
              <a:t> </a:t>
            </a:r>
            <a:r>
              <a:rPr lang="en-US" dirty="0" err="1"/>
              <a:t>noe</a:t>
            </a:r>
            <a:r>
              <a:rPr lang="en-US" dirty="0"/>
              <a:t> </a:t>
            </a:r>
            <a:r>
              <a:rPr lang="en-US" dirty="0" err="1"/>
              <a:t>ulik</a:t>
            </a:r>
            <a:r>
              <a:rPr lang="en-US" dirty="0"/>
              <a:t> </a:t>
            </a:r>
            <a:r>
              <a:rPr lang="en-US" dirty="0" err="1"/>
              <a:t>inndeling</a:t>
            </a:r>
            <a:r>
              <a:rPr lang="en-US" dirty="0"/>
              <a:t> </a:t>
            </a:r>
            <a:r>
              <a:rPr lang="en-US" dirty="0" err="1"/>
              <a:t>og</a:t>
            </a:r>
            <a:r>
              <a:rPr lang="en-US" dirty="0"/>
              <a:t> </a:t>
            </a:r>
            <a:r>
              <a:rPr lang="en-US" dirty="0" err="1"/>
              <a:t>beskrivelse</a:t>
            </a:r>
            <a:r>
              <a:rPr lang="en-US" dirty="0"/>
              <a:t> av </a:t>
            </a:r>
            <a:r>
              <a:rPr lang="en-US" dirty="0" err="1"/>
              <a:t>gangen</a:t>
            </a:r>
            <a:r>
              <a:rPr lang="en-US" dirty="0"/>
              <a:t> </a:t>
            </a:r>
            <a:r>
              <a:rPr lang="en-US" dirty="0" err="1"/>
              <a:t>i</a:t>
            </a:r>
            <a:r>
              <a:rPr lang="en-US" dirty="0"/>
              <a:t> et </a:t>
            </a:r>
            <a:r>
              <a:rPr lang="en-US" dirty="0" err="1"/>
              <a:t>forbedringsarbeid</a:t>
            </a:r>
            <a:r>
              <a:rPr lang="en-US" dirty="0"/>
              <a:t>, men </a:t>
            </a:r>
            <a:r>
              <a:rPr lang="en-US" dirty="0" err="1"/>
              <a:t>prinsippene</a:t>
            </a:r>
            <a:r>
              <a:rPr lang="en-US" dirty="0"/>
              <a:t> er de </a:t>
            </a:r>
            <a:r>
              <a:rPr lang="en-US" dirty="0" err="1"/>
              <a:t>samme</a:t>
            </a:r>
            <a:r>
              <a:rPr lang="en-US" dirty="0"/>
              <a:t>. </a:t>
            </a:r>
          </a:p>
          <a:p>
            <a:endParaRPr lang="en-US" dirty="0"/>
          </a:p>
          <a:p>
            <a:r>
              <a:rPr lang="en-US" dirty="0"/>
              <a:t>Denne </a:t>
            </a:r>
            <a:r>
              <a:rPr lang="en-US" dirty="0" err="1"/>
              <a:t>presentasjonen</a:t>
            </a:r>
            <a:r>
              <a:rPr lang="en-US" dirty="0"/>
              <a:t> er </a:t>
            </a:r>
            <a:r>
              <a:rPr lang="en-US" dirty="0" err="1"/>
              <a:t>basert</a:t>
            </a:r>
            <a:r>
              <a:rPr lang="en-US" dirty="0"/>
              <a:t> </a:t>
            </a:r>
            <a:r>
              <a:rPr lang="en-US" dirty="0" err="1"/>
              <a:t>på</a:t>
            </a:r>
            <a:r>
              <a:rPr lang="en-US" dirty="0"/>
              <a:t> </a:t>
            </a:r>
            <a:r>
              <a:rPr lang="en-US" dirty="0" err="1"/>
              <a:t>beskrivelsen</a:t>
            </a:r>
            <a:r>
              <a:rPr lang="en-US" dirty="0"/>
              <a:t> vi </a:t>
            </a:r>
            <a:r>
              <a:rPr lang="en-US" dirty="0" err="1"/>
              <a:t>finner</a:t>
            </a:r>
            <a:r>
              <a:rPr lang="en-US" dirty="0"/>
              <a:t> </a:t>
            </a:r>
            <a:r>
              <a:rPr lang="en-US" dirty="0" err="1"/>
              <a:t>i</a:t>
            </a:r>
            <a:r>
              <a:rPr lang="en-US" dirty="0"/>
              <a:t> </a:t>
            </a:r>
            <a:r>
              <a:rPr lang="en-US" dirty="0" err="1">
                <a:hlinkClick r:id="rId3"/>
              </a:rPr>
              <a:t>Forbedringsguiden</a:t>
            </a:r>
            <a:r>
              <a:rPr lang="en-US" dirty="0"/>
              <a:t>, </a:t>
            </a:r>
            <a:r>
              <a:rPr lang="en-US" dirty="0" err="1"/>
              <a:t>samt</a:t>
            </a:r>
            <a:r>
              <a:rPr lang="en-US" dirty="0"/>
              <a:t> </a:t>
            </a:r>
            <a:r>
              <a:rPr lang="en-US" dirty="0" err="1"/>
              <a:t>andre</a:t>
            </a:r>
            <a:r>
              <a:rPr lang="en-US" dirty="0"/>
              <a:t> </a:t>
            </a:r>
            <a:r>
              <a:rPr lang="en-US" dirty="0" err="1"/>
              <a:t>nyttige</a:t>
            </a:r>
            <a:r>
              <a:rPr lang="en-US" dirty="0"/>
              <a:t>, </a:t>
            </a:r>
            <a:r>
              <a:rPr lang="en-US" dirty="0" err="1"/>
              <a:t>anerkjente</a:t>
            </a:r>
            <a:r>
              <a:rPr lang="en-US" dirty="0"/>
              <a:t> </a:t>
            </a:r>
            <a:r>
              <a:rPr lang="en-US" dirty="0" err="1"/>
              <a:t>og</a:t>
            </a:r>
            <a:r>
              <a:rPr lang="en-US" dirty="0"/>
              <a:t> </a:t>
            </a:r>
            <a:r>
              <a:rPr lang="en-US" dirty="0" err="1"/>
              <a:t>oppdaterte</a:t>
            </a:r>
            <a:r>
              <a:rPr lang="en-US" dirty="0"/>
              <a:t> </a:t>
            </a:r>
            <a:r>
              <a:rPr lang="en-US" dirty="0" err="1"/>
              <a:t>verktøy</a:t>
            </a:r>
            <a:r>
              <a:rPr lang="en-US" dirty="0"/>
              <a:t>, </a:t>
            </a:r>
            <a:r>
              <a:rPr lang="en-US" dirty="0" err="1"/>
              <a:t>sjekkpunkter</a:t>
            </a:r>
            <a:r>
              <a:rPr lang="en-US" dirty="0"/>
              <a:t>, </a:t>
            </a:r>
            <a:r>
              <a:rPr lang="en-US" dirty="0" err="1"/>
              <a:t>og</a:t>
            </a:r>
            <a:r>
              <a:rPr lang="en-US" dirty="0"/>
              <a:t> tips </a:t>
            </a:r>
            <a:r>
              <a:rPr lang="en-US" dirty="0" err="1"/>
              <a:t>til</a:t>
            </a:r>
            <a:r>
              <a:rPr lang="en-US" dirty="0"/>
              <a:t> </a:t>
            </a:r>
            <a:r>
              <a:rPr lang="en-US" dirty="0" err="1"/>
              <a:t>relevante</a:t>
            </a:r>
            <a:r>
              <a:rPr lang="en-US" dirty="0"/>
              <a:t> </a:t>
            </a:r>
            <a:r>
              <a:rPr lang="en-US" dirty="0" err="1"/>
              <a:t>ressurser</a:t>
            </a:r>
            <a:r>
              <a:rPr lang="en-US" dirty="0"/>
              <a:t> </a:t>
            </a:r>
            <a:r>
              <a:rPr lang="en-US" dirty="0" err="1"/>
              <a:t>som</a:t>
            </a:r>
            <a:r>
              <a:rPr lang="en-US" dirty="0"/>
              <a:t> </a:t>
            </a:r>
            <a:r>
              <a:rPr lang="en-US" dirty="0" err="1"/>
              <a:t>finnes</a:t>
            </a:r>
            <a:r>
              <a:rPr lang="en-US" dirty="0"/>
              <a:t> </a:t>
            </a:r>
            <a:r>
              <a:rPr lang="en-US" dirty="0" err="1"/>
              <a:t>på</a:t>
            </a:r>
            <a:r>
              <a:rPr lang="en-US" dirty="0"/>
              <a:t> </a:t>
            </a:r>
            <a:r>
              <a:rPr lang="en-US" dirty="0" err="1"/>
              <a:t>helsedirektoratets</a:t>
            </a:r>
            <a:r>
              <a:rPr lang="en-US" dirty="0"/>
              <a:t> </a:t>
            </a:r>
            <a:r>
              <a:rPr lang="en-US" dirty="0" err="1"/>
              <a:t>nettsider</a:t>
            </a:r>
            <a:r>
              <a:rPr lang="en-US" dirty="0"/>
              <a:t>: https://www.itryggehender24-7.no/kvalitetsforbedring</a:t>
            </a:r>
            <a:endParaRPr lang="nb-NO" dirty="0"/>
          </a:p>
        </p:txBody>
      </p:sp>
      <p:sp>
        <p:nvSpPr>
          <p:cNvPr id="4" name="Plassholder for dato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1A4DA-DCF5-4ABF-9D69-7E96548FB3FF}" type="datetime1">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03.09.2024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ssholder for lysbilde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B151B-D7D1-48E5-8230-5AADBC794F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25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Løft</a:t>
            </a:r>
            <a:r>
              <a:rPr lang="en-US"/>
              <a:t> </a:t>
            </a:r>
            <a:r>
              <a:rPr lang="en-US" err="1"/>
              <a:t>frem</a:t>
            </a:r>
            <a:r>
              <a:rPr lang="en-US"/>
              <a:t> case de </a:t>
            </a:r>
            <a:r>
              <a:rPr lang="en-US" err="1"/>
              <a:t>vil</a:t>
            </a:r>
            <a:r>
              <a:rPr lang="en-US"/>
              <a:t> </a:t>
            </a:r>
            <a:r>
              <a:rPr lang="en-US" err="1"/>
              <a:t>kunne</a:t>
            </a:r>
            <a:r>
              <a:rPr lang="en-US"/>
              <a:t> </a:t>
            </a:r>
            <a:r>
              <a:rPr lang="en-US" err="1"/>
              <a:t>møte</a:t>
            </a:r>
            <a:r>
              <a:rPr lang="en-US"/>
              <a:t>: </a:t>
            </a:r>
            <a:r>
              <a:rPr lang="en-US" err="1"/>
              <a:t>Egenkontrollen</a:t>
            </a:r>
            <a:r>
              <a:rPr lang="en-US"/>
              <a:t> </a:t>
            </a:r>
            <a:r>
              <a:rPr lang="en-US" err="1"/>
              <a:t>viser</a:t>
            </a:r>
            <a:r>
              <a:rPr lang="en-US"/>
              <a:t> at </a:t>
            </a:r>
            <a:r>
              <a:rPr lang="en-US" err="1"/>
              <a:t>noe</a:t>
            </a:r>
            <a:r>
              <a:rPr lang="en-US"/>
              <a:t> </a:t>
            </a:r>
            <a:r>
              <a:rPr lang="en-US" err="1"/>
              <a:t>ikke</a:t>
            </a:r>
            <a:r>
              <a:rPr lang="en-US"/>
              <a:t> er </a:t>
            </a:r>
            <a:r>
              <a:rPr lang="en-US" err="1"/>
              <a:t>gjort</a:t>
            </a:r>
            <a:r>
              <a:rPr lang="en-US"/>
              <a:t> </a:t>
            </a:r>
            <a:r>
              <a:rPr lang="en-US" err="1"/>
              <a:t>godt</a:t>
            </a:r>
            <a:r>
              <a:rPr lang="en-US"/>
              <a:t> </a:t>
            </a:r>
            <a:r>
              <a:rPr lang="en-US" err="1"/>
              <a:t>nok</a:t>
            </a:r>
            <a:r>
              <a:rPr lang="en-US"/>
              <a:t> </a:t>
            </a:r>
            <a:r>
              <a:rPr lang="en-US" err="1"/>
              <a:t>i</a:t>
            </a:r>
            <a:r>
              <a:rPr lang="en-US"/>
              <a:t> </a:t>
            </a:r>
            <a:r>
              <a:rPr lang="en-US" err="1"/>
              <a:t>undersøkelsesarbeidet</a:t>
            </a:r>
            <a:r>
              <a:rPr lang="en-US"/>
              <a:t> </a:t>
            </a:r>
            <a:r>
              <a:rPr lang="en-US" err="1"/>
              <a:t>i</a:t>
            </a:r>
            <a:r>
              <a:rPr lang="en-US"/>
              <a:t> </a:t>
            </a:r>
            <a:r>
              <a:rPr lang="en-US" err="1"/>
              <a:t>tjenesten</a:t>
            </a:r>
            <a:r>
              <a:rPr lang="en-US"/>
              <a:t>- </a:t>
            </a:r>
            <a:r>
              <a:rPr lang="en-US" err="1"/>
              <a:t>gjennomgående</a:t>
            </a:r>
            <a:r>
              <a:rPr lang="en-US"/>
              <a:t> </a:t>
            </a:r>
            <a:r>
              <a:rPr lang="en-US" err="1"/>
              <a:t>eller</a:t>
            </a:r>
            <a:r>
              <a:rPr lang="en-US"/>
              <a:t> </a:t>
            </a:r>
            <a:r>
              <a:rPr lang="en-US" err="1"/>
              <a:t>i</a:t>
            </a:r>
            <a:r>
              <a:rPr lang="en-US"/>
              <a:t> </a:t>
            </a:r>
            <a:r>
              <a:rPr lang="en-US" err="1"/>
              <a:t>noen</a:t>
            </a:r>
            <a:r>
              <a:rPr lang="en-US"/>
              <a:t> saker.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Og </a:t>
            </a:r>
            <a:r>
              <a:rPr lang="en-US" err="1"/>
              <a:t>dette</a:t>
            </a:r>
            <a:r>
              <a:rPr lang="en-US"/>
              <a:t> var </a:t>
            </a:r>
            <a:r>
              <a:rPr lang="en-US" err="1"/>
              <a:t>ukjent</a:t>
            </a:r>
            <a:r>
              <a:rPr lang="en-US"/>
              <a:t> </a:t>
            </a:r>
            <a:r>
              <a:rPr lang="en-US" err="1"/>
              <a:t>svikt</a:t>
            </a:r>
            <a:r>
              <a:rPr lang="en-US"/>
              <a:t>, </a:t>
            </a:r>
            <a:r>
              <a:rPr lang="en-US" err="1"/>
              <a:t>eller</a:t>
            </a:r>
            <a:r>
              <a:rPr lang="en-US"/>
              <a:t> </a:t>
            </a:r>
            <a:r>
              <a:rPr lang="en-US" err="1"/>
              <a:t>kjent</a:t>
            </a:r>
            <a:r>
              <a:rPr lang="en-US"/>
              <a:t> </a:t>
            </a:r>
            <a:r>
              <a:rPr lang="en-US" err="1"/>
              <a:t>svikt</a:t>
            </a:r>
            <a:r>
              <a:rPr lang="en-US"/>
              <a:t>, men </a:t>
            </a:r>
            <a:r>
              <a:rPr lang="en-US" err="1"/>
              <a:t>som</a:t>
            </a:r>
            <a:r>
              <a:rPr lang="en-US"/>
              <a:t> </a:t>
            </a:r>
            <a:r>
              <a:rPr lang="en-US" err="1"/>
              <a:t>ikke</a:t>
            </a:r>
            <a:r>
              <a:rPr lang="en-US"/>
              <a:t> er </a:t>
            </a:r>
            <a:r>
              <a:rPr lang="en-US" err="1"/>
              <a:t>blitt</a:t>
            </a:r>
            <a:r>
              <a:rPr lang="en-US"/>
              <a:t> </a:t>
            </a:r>
            <a:r>
              <a:rPr lang="en-US" err="1"/>
              <a:t>forbedret</a:t>
            </a:r>
            <a:r>
              <a:rPr lang="en-US"/>
              <a:t> (</a:t>
            </a:r>
            <a:r>
              <a:rPr lang="en-US" err="1"/>
              <a:t>nok</a:t>
            </a:r>
            <a:r>
              <a:rPr lang="en-US"/>
              <a:t>). </a:t>
            </a:r>
            <a:endParaRPr lang="nb-NO"/>
          </a:p>
          <a:p>
            <a:endParaRPr lang="nb-NO"/>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5</a:t>
            </a:fld>
            <a:endParaRPr lang="en-US"/>
          </a:p>
        </p:txBody>
      </p:sp>
    </p:spTree>
    <p:extLst>
      <p:ext uri="{BB962C8B-B14F-4D97-AF65-F5344CB8AC3E}">
        <p14:creationId xmlns:p14="http://schemas.microsoft.com/office/powerpoint/2010/main" val="17408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2"/>
                </a:solidFill>
                <a:ea typeface="+mn-lt"/>
                <a:cs typeface="+mn-lt"/>
              </a:rPr>
              <a:t>Sjekk til siste punkt: Er formål med forbedringsarbeidet og tids- og ressursbruk avtalt med nærmeste og ansvarlige leder?</a:t>
            </a:r>
            <a:endParaRPr lang="nb-NO" sz="1200" dirty="0">
              <a:solidFill>
                <a:schemeClr val="tx2"/>
              </a:solidFill>
            </a:endParaRPr>
          </a:p>
          <a:p>
            <a:r>
              <a:rPr lang="nb-NO" sz="1200" dirty="0">
                <a:solidFill>
                  <a:schemeClr val="tx2"/>
                </a:solidFill>
                <a:ea typeface="+mn-lt"/>
                <a:cs typeface="+mn-lt"/>
              </a:rPr>
              <a:t>Vil nærmeste og ansvarlige leder etterspørre resultater, fjerne hindringer, frigjøre tid og sikre at vi kan etablere et forbedringsteam og gjennomføre et forbedringsarbeid?</a:t>
            </a:r>
            <a:endParaRPr lang="nb-NO" sz="1200" dirty="0">
              <a:solidFill>
                <a:schemeClr val="tx2"/>
              </a:solidFill>
            </a:endParaRPr>
          </a:p>
          <a:p>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6</a:t>
            </a:fld>
            <a:endParaRPr lang="en-US"/>
          </a:p>
        </p:txBody>
      </p:sp>
    </p:spTree>
    <p:extLst>
      <p:ext uri="{BB962C8B-B14F-4D97-AF65-F5344CB8AC3E}">
        <p14:creationId xmlns:p14="http://schemas.microsoft.com/office/powerpoint/2010/main" val="82330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nSpc>
                <a:spcPct val="90000"/>
              </a:lnSpc>
              <a:spcBef>
                <a:spcPts val="1000"/>
              </a:spcBef>
              <a:buFont typeface="Arial,Sans-Serif"/>
              <a:buChar char="•"/>
            </a:pPr>
            <a:r>
              <a:rPr lang="nb-NO" b="1"/>
              <a:t>Være representativ:</a:t>
            </a:r>
            <a:r>
              <a:rPr lang="nb-NO"/>
              <a:t> Alle som er involvert i prosessen som skal forbedres bør være representert i teamet eller inkludert på en annen måte. Dette kan for eksempel være medarbeidere og ledere- og barn og familier!</a:t>
            </a:r>
            <a:endParaRPr lang="en-US"/>
          </a:p>
          <a:p>
            <a:pPr marL="171450" indent="-171450">
              <a:lnSpc>
                <a:spcPct val="90000"/>
              </a:lnSpc>
              <a:spcBef>
                <a:spcPts val="1000"/>
              </a:spcBef>
              <a:buFont typeface="Arial,Sans-Serif"/>
              <a:buChar char="•"/>
            </a:pPr>
            <a:r>
              <a:rPr lang="nb-NO" b="1"/>
              <a:t>Ha tydelig fordelte roller:</a:t>
            </a:r>
            <a:r>
              <a:rPr lang="nb-NO"/>
              <a:t> Teamleder, kompetanse om forbedringsarbeid, kompetanse om det området som skal forbedres, leder med myndighet og måleansvarlig.</a:t>
            </a:r>
          </a:p>
          <a:p>
            <a:pPr marL="171450" indent="-171450">
              <a:lnSpc>
                <a:spcPct val="90000"/>
              </a:lnSpc>
              <a:spcBef>
                <a:spcPts val="1000"/>
              </a:spcBef>
              <a:buFont typeface="Arial,Sans-Serif"/>
              <a:buChar char="•"/>
            </a:pPr>
            <a:r>
              <a:rPr lang="nb-NO" b="1"/>
              <a:t>Være enige om formålet:</a:t>
            </a:r>
            <a:r>
              <a:rPr lang="nb-NO"/>
              <a:t> Kjennetegnes av å dra mot et felles mål, ha gjensidig respekt for hverandres kompetanse, god ledelse, deltagelse fra alle og lik påvirkningsmulighet.</a:t>
            </a:r>
          </a:p>
          <a:p>
            <a:pPr marL="171450" indent="-171450">
              <a:lnSpc>
                <a:spcPct val="90000"/>
              </a:lnSpc>
              <a:spcBef>
                <a:spcPts val="1000"/>
              </a:spcBef>
              <a:buFont typeface="Arial,Sans-Serif"/>
              <a:buChar char="•"/>
            </a:pPr>
            <a:r>
              <a:rPr lang="nb-NO" b="1"/>
              <a:t>Ha tid til å møtes: </a:t>
            </a:r>
            <a:r>
              <a:rPr lang="nb-NO"/>
              <a:t>Teamet må ha mulighet til å møtes regelmessig og ha etablert noen felles spilleregler for internt samarbeid. Det inkludere tid til dialog med </a:t>
            </a:r>
            <a:r>
              <a:rPr lang="nb-NO" err="1"/>
              <a:t>f.eks</a:t>
            </a:r>
            <a:r>
              <a:rPr lang="nb-NO"/>
              <a:t> leder over barnevernleder og med alle ansatte som vil berøres av forbedringsarbeidet.</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 anbefales å tilknytte seg en person med kompetanse og erfaring fra å veilede forbedringsarbeid for de som har mulighet til det. På den måten vil også de andre deltakerne tilegne seg viktig kunnskap for kommende forbedringsarbeider. </a:t>
            </a:r>
          </a:p>
          <a:p>
            <a:endParaRPr lang="nb-NO"/>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7</a:t>
            </a:fld>
            <a:endParaRPr lang="en-US"/>
          </a:p>
        </p:txBody>
      </p:sp>
    </p:spTree>
    <p:extLst>
      <p:ext uri="{BB962C8B-B14F-4D97-AF65-F5344CB8AC3E}">
        <p14:creationId xmlns:p14="http://schemas.microsoft.com/office/powerpoint/2010/main" val="95137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90000"/>
              </a:lnSpc>
              <a:spcBef>
                <a:spcPts val="1000"/>
              </a:spcBef>
              <a:buFont typeface="Arial"/>
              <a:buNone/>
            </a:pPr>
            <a:endParaRPr lang="nb-NO"/>
          </a:p>
          <a:p>
            <a:pPr marL="171450" indent="-171450">
              <a:lnSpc>
                <a:spcPct val="90000"/>
              </a:lnSpc>
              <a:spcBef>
                <a:spcPts val="1000"/>
              </a:spcBef>
              <a:buFont typeface="Arial"/>
              <a:buChar char="•"/>
            </a:pPr>
            <a:r>
              <a:rPr lang="nb-NO"/>
              <a:t>Det er viktig at målet for arbeidet er avklart med ledelse over barneverntjenesten og forankret i teamet som skal jobbe med forbedringen og hos de ansatte som berøres av endringene. </a:t>
            </a:r>
          </a:p>
          <a:p>
            <a:pPr marL="0" indent="0">
              <a:lnSpc>
                <a:spcPct val="90000"/>
              </a:lnSpc>
              <a:spcBef>
                <a:spcPts val="1000"/>
              </a:spcBef>
              <a:buFont typeface="Arial"/>
              <a:buNone/>
            </a:pPr>
            <a:endParaRPr lang="nb-NO">
              <a:cs typeface="Calibri" panose="020F0502020204030204"/>
            </a:endParaRPr>
          </a:p>
          <a:p>
            <a:pPr marL="171450" indent="-171450">
              <a:lnSpc>
                <a:spcPct val="90000"/>
              </a:lnSpc>
              <a:spcBef>
                <a:spcPts val="1000"/>
              </a:spcBef>
              <a:buFont typeface="Arial"/>
              <a:buChar char="•"/>
            </a:pPr>
            <a:r>
              <a:rPr lang="nb-NO"/>
              <a:t>Å definere et mål er ikke alltid så lett. Det er en øvelse hvor forbedringsteamet, lederen og de ansatte som berøres av endringene bør involveres. </a:t>
            </a:r>
          </a:p>
          <a:p>
            <a:endParaRPr lang="nb-NO"/>
          </a:p>
          <a:p>
            <a:r>
              <a:rPr lang="nb-NO"/>
              <a:t>TRYKK</a:t>
            </a:r>
          </a:p>
          <a:p>
            <a:endParaRPr lang="nb-NO"/>
          </a:p>
          <a:p>
            <a:r>
              <a:rPr lang="nb-NO"/>
              <a:t>Målet er å løse det vi avdekte som et problem. </a:t>
            </a:r>
          </a:p>
          <a:p>
            <a:endParaRPr lang="nb-NO"/>
          </a:p>
          <a:p>
            <a:r>
              <a:rPr lang="nb-NO"/>
              <a:t>Eksempel på problem: I for mange saker har ikke barn fått vite grunnlaget for undersøkelsen av oss. </a:t>
            </a:r>
          </a:p>
          <a:p>
            <a:r>
              <a:rPr lang="nb-NO"/>
              <a:t>Eksempel på mål: Barn får tilstrekkelig forutsetninger av oss til å forstå grunnlaget for undersøkelsen. </a:t>
            </a:r>
          </a:p>
          <a:p>
            <a:endParaRPr lang="nb-NO"/>
          </a:p>
          <a:p>
            <a:r>
              <a:rPr lang="nb-NO"/>
              <a:t>Annet eksempel på problem: Sentrale områder i barns liv blir i noen saker ikke undersøkt og tatt med i vurderingen av barnets behov for tiltak fra barnevernet- kjennetegn på disse sakene er at det har skjedd store endringer i barnets omsorgssituasjon under undersøkelsesfasen. </a:t>
            </a:r>
          </a:p>
          <a:p>
            <a:r>
              <a:rPr lang="nb-NO"/>
              <a:t>Eksempel på mål: At sentrale områder i barns liv blir undersøkt og vurdert om medfører behov for tiltak fra barnevernet i saker der mye endrer seg for barnet i undersøkelsesfasen, særlig der tiltak iverksettes i undersøkelsesfasen. </a:t>
            </a:r>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8</a:t>
            </a:fld>
            <a:endParaRPr lang="en-US"/>
          </a:p>
        </p:txBody>
      </p:sp>
    </p:spTree>
    <p:extLst>
      <p:ext uri="{BB962C8B-B14F-4D97-AF65-F5344CB8AC3E}">
        <p14:creationId xmlns:p14="http://schemas.microsoft.com/office/powerpoint/2010/main" val="332340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None/>
            </a:pPr>
            <a:r>
              <a:rPr lang="nb-NO" b="0" i="0">
                <a:solidFill>
                  <a:srgbClr val="374151"/>
                </a:solidFill>
                <a:effectLst/>
                <a:latin typeface="__Inter_aaf875"/>
              </a:rPr>
              <a:t>I forbedringsmodeller er denne fasen dedikert til å definere gode indikatorer som kan måle om målene for arbeidet blir oppnådd, samt å finne effektive metoder for å samle inn data om dette.</a:t>
            </a:r>
          </a:p>
          <a:p>
            <a:pPr algn="l">
              <a:buFont typeface="Arial" panose="020B0604020202020204" pitchFamily="34" charset="0"/>
              <a:buNone/>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Dette er en utfordrende oppgave, men som med alt annet krever det riktig kompetanse, øvelse og erfaring for å finne gode løsninger.</a:t>
            </a:r>
          </a:p>
          <a:p>
            <a:pPr algn="l">
              <a:buFont typeface="Arial" panose="020B0604020202020204" pitchFamily="34" charset="0"/>
              <a:buNone/>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TRYKK OG VENT</a:t>
            </a:r>
          </a:p>
          <a:p>
            <a:pPr algn="l">
              <a:buFont typeface="Arial" panose="020B0604020202020204" pitchFamily="34" charset="0"/>
              <a:buNone/>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I denne tilsynsaktiviteten er et egenkontrollskjema utviklet for å fungere som et sett med indikatorer for god undersøkelsesarbeid. Dette skjemaet ble hovedsakelig brukt for å avdekke at det var et problem i tjenesten, og det har derfor potensial til å gi svar på om problemet forbedres eller forverres.</a:t>
            </a:r>
          </a:p>
          <a:p>
            <a:pPr algn="l">
              <a:buFont typeface="Arial" panose="020B0604020202020204" pitchFamily="34" charset="0"/>
              <a:buNone/>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Ved å gjennomføre en ny egenkontroll etter implementering og virkning av forbedringstiltak, slik det er planlagt i denne tilsynsaktiviteten, kan dere få resultater som indikerer om det har skjedd en endring, om endringen er en forbedring, og hvordan dere ligger an med å nå målet.</a:t>
            </a:r>
          </a:p>
          <a:p>
            <a:pPr algn="l">
              <a:buFont typeface="Arial" panose="020B0604020202020204" pitchFamily="34" charset="0"/>
              <a:buNone/>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Å gjennomføre egenkontroll en tredje gang vil kunne gi ytterligere innsikt i eventuelle endringer. Målet er at denne øvelsen skal gi praktisk erfaring med å holde oversikt over tilstanden og utviklingen av barnevernsarbeidet.</a:t>
            </a:r>
          </a:p>
          <a:p>
            <a:pPr algn="l">
              <a:buFont typeface="Arial" panose="020B0604020202020204" pitchFamily="34" charset="0"/>
              <a:buChar char="•"/>
            </a:pPr>
            <a:endParaRPr lang="nb-NO" b="0" i="0">
              <a:solidFill>
                <a:srgbClr val="374151"/>
              </a:solidFill>
              <a:effectLst/>
              <a:latin typeface="__Inter_aaf875"/>
            </a:endParaRPr>
          </a:p>
          <a:p>
            <a:pPr algn="l">
              <a:buFont typeface="Arial" panose="020B0604020202020204" pitchFamily="34" charset="0"/>
              <a:buNone/>
            </a:pPr>
            <a:r>
              <a:rPr lang="nb-NO" b="0" i="0">
                <a:solidFill>
                  <a:srgbClr val="374151"/>
                </a:solidFill>
                <a:effectLst/>
                <a:latin typeface="__Inter_aaf875"/>
              </a:rPr>
              <a:t>(Hvordan egenkontrollen gjennomføres og videreutviklingen av egenkontrollskjemaet er opp til barneverntjenestene).</a:t>
            </a:r>
            <a:endParaRPr lang="nb-NO" sz="1200" kern="1200">
              <a:solidFill>
                <a:srgbClr val="1E1E23"/>
              </a:solidFill>
              <a:latin typeface="+mn-lt"/>
              <a:ea typeface="+mn-lt"/>
              <a:cs typeface="+mn-lt"/>
            </a:endParaRPr>
          </a:p>
          <a:p>
            <a:endParaRPr lang="nb-NO"/>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9</a:t>
            </a:fld>
            <a:endParaRPr lang="en-US"/>
          </a:p>
        </p:txBody>
      </p:sp>
    </p:spTree>
    <p:extLst>
      <p:ext uri="{BB962C8B-B14F-4D97-AF65-F5344CB8AC3E}">
        <p14:creationId xmlns:p14="http://schemas.microsoft.com/office/powerpoint/2010/main" val="367479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solidFill>
                  <a:srgbClr val="FF0000"/>
                </a:solidFill>
              </a:rPr>
              <a:t>Årsakssondering</a:t>
            </a:r>
            <a:r>
              <a:rPr lang="nb-NO" dirty="0">
                <a:solidFill>
                  <a:srgbClr val="FF0000"/>
                </a:solidFill>
              </a:rPr>
              <a:t> og prioritering av de vitale få fra de trivielle mange. Regel om at </a:t>
            </a:r>
            <a:r>
              <a:rPr lang="nb-NO" b="0" i="0" dirty="0">
                <a:solidFill>
                  <a:srgbClr val="374151"/>
                </a:solidFill>
                <a:effectLst/>
                <a:latin typeface="__Inter_aaf875"/>
              </a:rPr>
              <a:t>20 % av årsakene står for 80 % av problemene.</a:t>
            </a:r>
            <a:endParaRPr lang="nb-NO" dirty="0">
              <a:solidFill>
                <a:srgbClr val="FF0000"/>
              </a:solidFill>
            </a:endParaRPr>
          </a:p>
          <a:p>
            <a:endParaRPr lang="nb-NO" dirty="0">
              <a:solidFill>
                <a:srgbClr val="FF0000"/>
              </a:solidFill>
            </a:endParaRPr>
          </a:p>
          <a:p>
            <a:r>
              <a:rPr lang="nb-NO" b="1" dirty="0"/>
              <a:t>Innhent erfaringskunnskap: </a:t>
            </a:r>
          </a:p>
          <a:p>
            <a:endParaRPr lang="nb-NO" b="1" dirty="0"/>
          </a:p>
          <a:p>
            <a:r>
              <a:rPr lang="nb-NO" b="1" dirty="0"/>
              <a:t>Medarbeidere: </a:t>
            </a:r>
          </a:p>
          <a:p>
            <a:r>
              <a:rPr lang="nb-NO" dirty="0"/>
              <a:t>Still spørsmål ut fra hva problemet er!</a:t>
            </a:r>
          </a:p>
          <a:p>
            <a:endParaRPr lang="nb-NO" b="1" dirty="0">
              <a:solidFill>
                <a:srgbClr val="FF0000"/>
              </a:solidFill>
            </a:endParaRPr>
          </a:p>
          <a:p>
            <a:r>
              <a:rPr lang="nb-NO" b="1" dirty="0">
                <a:solidFill>
                  <a:srgbClr val="FF0000"/>
                </a:solidFill>
              </a:rPr>
              <a:t>TRYKK</a:t>
            </a:r>
          </a:p>
          <a:p>
            <a:endParaRPr lang="nb-NO"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FF0000"/>
                </a:solidFill>
              </a:rPr>
              <a:t>Til eksempelet med at for mange barn ikke får vite grunnlaget for undersøkelsen</a:t>
            </a:r>
            <a:r>
              <a:rPr lang="nb-NO" dirty="0">
                <a:solidFill>
                  <a:srgbClr val="FF0000"/>
                </a:solidFill>
              </a:rPr>
              <a:t>: «</a:t>
            </a:r>
            <a:r>
              <a:rPr lang="nb-NO" dirty="0"/>
              <a:t>Hvorfor blir noen barn ikke informert om grunnlaget for undersøkelsen hos oss?</a:t>
            </a:r>
            <a:r>
              <a:rPr lang="nb-NO" dirty="0">
                <a:solidFill>
                  <a:srgbClr val="FF0000"/>
                </a:solidFill>
              </a:rPr>
              <a:t>»</a:t>
            </a:r>
          </a:p>
          <a:p>
            <a:endParaRPr lang="nb-NO" dirty="0"/>
          </a:p>
          <a:p>
            <a:pPr marL="171450" indent="-171450">
              <a:buFontTx/>
              <a:buChar char="-"/>
            </a:pPr>
            <a:r>
              <a:rPr lang="nb-NO" dirty="0"/>
              <a:t>Hva mener vi bidrar til dette? Hva mener vi bidro til at dette ikke ble gjort i akkurat disse sakene? "Når oppstår utfordringer med å informere barn om grunnlaget for undersøkelsen?«</a:t>
            </a:r>
          </a:p>
          <a:p>
            <a:pPr marL="171450" indent="-171450">
              <a:buFontTx/>
              <a:buChar char="-"/>
            </a:pPr>
            <a:endParaRPr lang="nb-NO" dirty="0"/>
          </a:p>
          <a:p>
            <a:pPr marL="0" indent="0">
              <a:buNone/>
            </a:pPr>
            <a:r>
              <a:rPr lang="nb-NO" b="1" dirty="0">
                <a:solidFill>
                  <a:srgbClr val="FF0000"/>
                </a:solidFill>
              </a:rPr>
              <a:t>TRYKK</a:t>
            </a:r>
          </a:p>
          <a:p>
            <a:pPr marL="0" indent="0">
              <a:buNone/>
            </a:pPr>
            <a:endParaRPr lang="nb-NO" b="1" dirty="0">
              <a:solidFill>
                <a:srgbClr val="FF0000"/>
              </a:solidFill>
            </a:endParaRPr>
          </a:p>
          <a:p>
            <a:pPr marL="0" indent="0">
              <a:buNone/>
            </a:pPr>
            <a:r>
              <a:rPr lang="nb-NO" b="1" dirty="0">
                <a:solidFill>
                  <a:srgbClr val="FF0000"/>
                </a:solidFill>
              </a:rPr>
              <a:t>Det er ikke et eksplisitt krav, men burde være det, nemlig å innhente kunnskap om årsaker fra de det gjelder:</a:t>
            </a:r>
          </a:p>
          <a:p>
            <a:pPr marL="0" indent="0">
              <a:buNone/>
            </a:pPr>
            <a:endParaRPr lang="nb-NO" b="1" dirty="0">
              <a:solidFill>
                <a:srgbClr val="FF0000"/>
              </a:solidFill>
            </a:endParaRPr>
          </a:p>
          <a:p>
            <a:pPr marL="0" indent="0">
              <a:buNone/>
            </a:pPr>
            <a:r>
              <a:rPr lang="nb-NO" dirty="0">
                <a:solidFill>
                  <a:srgbClr val="FF0000"/>
                </a:solidFill>
              </a:rPr>
              <a:t>Hvilke innspill har barn og familier om dette tema? </a:t>
            </a:r>
            <a:r>
              <a:rPr lang="nb-NO" b="1" dirty="0">
                <a:solidFill>
                  <a:srgbClr val="FF0000"/>
                </a:solidFill>
              </a:rPr>
              <a:t>Til dette eksempelet: </a:t>
            </a:r>
            <a:r>
              <a:rPr lang="nb-NO" dirty="0">
                <a:solidFill>
                  <a:srgbClr val="FF0000"/>
                </a:solidFill>
              </a:rPr>
              <a:t>Er det grunner til at det har vært vanskelig å ha samtaler med barnevernets kontaktpersoner? </a:t>
            </a:r>
          </a:p>
          <a:p>
            <a:pPr marL="0" indent="0">
              <a:buNone/>
            </a:pPr>
            <a:endParaRPr lang="nb-NO" dirty="0">
              <a:solidFill>
                <a:srgbClr val="FF0000"/>
              </a:solidFill>
            </a:endParaRPr>
          </a:p>
          <a:p>
            <a:pPr marL="0" indent="0">
              <a:buNone/>
            </a:pPr>
            <a:r>
              <a:rPr lang="nb-NO" dirty="0">
                <a:solidFill>
                  <a:srgbClr val="FF0000"/>
                </a:solidFill>
              </a:rPr>
              <a:t>Innspill kan innhentes både fra familier der dere fant svikt, og fra andre familier om hva som er viktig for dem for at det skal gjennomføres samtaler hvor barn får mulighet til å forstå hvorfor barnevernet undersøker deres omsorgssituasjon. </a:t>
            </a:r>
          </a:p>
          <a:p>
            <a:endParaRPr lang="nb-NO" dirty="0"/>
          </a:p>
          <a:p>
            <a:r>
              <a:rPr lang="nb-NO" b="1" dirty="0"/>
              <a:t>TRYKK</a:t>
            </a:r>
          </a:p>
          <a:p>
            <a:r>
              <a:rPr lang="nb-NO" sz="1200" dirty="0">
                <a:solidFill>
                  <a:schemeClr val="tx2"/>
                </a:solidFill>
              </a:rPr>
              <a:t>Eksempel på kunnskap dere kan få: Flere barn og familier forteller at de opplever utrygghet i møte med barnevernet og at dette kan bidra til at de føler seg redde, dårlige og at de derfor avlyser avtaler. </a:t>
            </a:r>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10</a:t>
            </a:fld>
            <a:endParaRPr lang="en-US"/>
          </a:p>
        </p:txBody>
      </p:sp>
    </p:spTree>
    <p:extLst>
      <p:ext uri="{BB962C8B-B14F-4D97-AF65-F5344CB8AC3E}">
        <p14:creationId xmlns:p14="http://schemas.microsoft.com/office/powerpoint/2010/main" val="57650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TRYKK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rPr>
              <a:t>Dere får et </a:t>
            </a:r>
            <a:r>
              <a:rPr lang="nb-NO" sz="1200" b="0" i="0" dirty="0">
                <a:solidFill>
                  <a:srgbClr val="FF0000"/>
                </a:solidFill>
                <a:effectLst/>
              </a:rPr>
              <a:t>støttedokument</a:t>
            </a:r>
            <a:r>
              <a:rPr lang="nb-NO" sz="1200" b="0" i="0" dirty="0">
                <a:effectLst/>
              </a:rPr>
              <a:t> med spørsmål knyttet til sentrale kategorier i barnevernsarbeid som skal hjelpe med å identifisere de mest hyppig forekommende eller betydningsfulle årsakene til at det svikter i barnevernsarbeid. </a:t>
            </a:r>
            <a:endParaRPr lang="nb-NO" sz="1200" b="0" i="0" dirty="0">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rPr>
              <a:t>Målet er at dette skal gi dere et kunnskapsbasert grunnlag for å finne egnede og effektive tiltak for å korrigere og forbedre barnevernsarbeidet. </a:t>
            </a:r>
            <a:endParaRPr lang="nb-NO" sz="1200" b="0" i="0" dirty="0">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effectLst/>
            </a:endParaRPr>
          </a:p>
          <a:p>
            <a:r>
              <a:rPr lang="nb-NO" sz="1200" b="1" i="0" dirty="0">
                <a:effectLst/>
              </a:rPr>
              <a:t>Støttedokumentet er utviklet for å sikre en åpen og balansert diskusjon og forhindre forhåndsdefinerte oppfatninger av årsakene til svikt. Målet er å identifisere de faktiske årsakene til svikt, uavhengig av hva vi kan ha en tendens til å tro er årsaken.</a:t>
            </a:r>
            <a:endParaRPr lang="nb-NO" sz="1200" b="1" i="0" dirty="0">
              <a:effectLst/>
              <a:cs typeface="Calibri"/>
            </a:endParaRPr>
          </a:p>
          <a:p>
            <a:endParaRPr lang="nb-NO" sz="1200"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rPr>
              <a:t>I dette tilfelle gjelder det arbeidet med undersøkelser, men kategoriene og spørsmålene er like relevante for andre områder innenfor barnevernsarbeidet.</a:t>
            </a:r>
            <a:endParaRPr lang="nb-NO" sz="1200" b="0" i="0" dirty="0">
              <a:effectLst/>
              <a:cs typeface="Calibri"/>
            </a:endParaRPr>
          </a:p>
          <a:p>
            <a:endParaRPr lang="nb-NO"/>
          </a:p>
          <a:p>
            <a:r>
              <a:rPr lang="nb-NO" dirty="0">
                <a:cs typeface="Calibri" panose="020F0502020204030204"/>
              </a:rPr>
              <a:t>(Her kan dere evt. ta opp dokumentet og vise frem.)</a:t>
            </a:r>
            <a:endParaRPr lang="nb-NO" dirty="0"/>
          </a:p>
        </p:txBody>
      </p:sp>
      <p:sp>
        <p:nvSpPr>
          <p:cNvPr id="4" name="Plassholder for dato 3"/>
          <p:cNvSpPr>
            <a:spLocks noGrp="1"/>
          </p:cNvSpPr>
          <p:nvPr>
            <p:ph type="dt" idx="1"/>
          </p:nvPr>
        </p:nvSpPr>
        <p:spPr/>
        <p:txBody>
          <a:bodyPr/>
          <a:lstStyle/>
          <a:p>
            <a:pPr rtl="0"/>
            <a:fld id="{6441A4DA-DCF5-4ABF-9D69-7E96548FB3FF}" type="datetime1">
              <a:rPr lang="nb-NO" smtClean="0"/>
              <a:t>03.09.2024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11</a:t>
            </a:fld>
            <a:endParaRPr lang="en-US"/>
          </a:p>
        </p:txBody>
      </p:sp>
    </p:spTree>
    <p:extLst>
      <p:ext uri="{BB962C8B-B14F-4D97-AF65-F5344CB8AC3E}">
        <p14:creationId xmlns:p14="http://schemas.microsoft.com/office/powerpoint/2010/main" val="401348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2A9D1-C212-8CFA-7676-CDDAB64B90C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9283551-BC86-4448-7997-75CDEC305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F567AF3-303D-ABBF-20D5-7EEE11B785DB}"/>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A401BE49-A5BB-5790-4C36-27116FB1A442}"/>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C0341D39-FEF6-AE4D-A73B-7BFD8E41A014}"/>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9607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4E327-BF94-4E96-E342-BF09D5AE04A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F6A228E-60CD-9F8E-5675-596EEEB1333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AABA73-5740-8525-1C2A-544446206775}"/>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DC42CD95-1049-4C70-FA3E-C7A7237AA0B8}"/>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335EC96A-5701-4EFD-C9DD-7598C47E4397}"/>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64859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40E328A-641E-38A4-73A6-B096B2CC713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DA07AC1-4330-1207-F933-513B56454D3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435D6F-1529-F622-261B-69C525ABA1F3}"/>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377982C7-C4D2-B22F-17AC-0E080A7FE5CB}"/>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7E0F7104-6341-6FE8-7C8B-9752AA3109E4}"/>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9790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C82D67-7B32-AD6F-C5B4-6A123E54DFE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732ABF-64B5-BEB9-0CBE-46265529A76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18ED8A-0827-4C0F-1362-619E9308D663}"/>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7E20D5AA-1F9A-C10B-E687-2B169F73A90D}"/>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FD62E3FB-566E-5CF4-7575-AFBE0413C957}"/>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0435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ACED7F-2AB6-1F87-7677-419EAE34481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3BAF28D-A74F-4EBD-D2E1-010F2505F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77AD00A-5E8A-DC10-13CD-77062D2B62AA}"/>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F9271272-5318-30B2-6E4D-31E9B433C069}"/>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6697B350-5D05-DF01-DF02-575146BD90CC}"/>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8307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AACB70-F332-03DF-E6A3-4C1D62A4C06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38C91D8-0FF8-8061-9F27-442FBD628B8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B8764A9-C0F9-167F-63FC-83C122C91B6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AC59098-E634-1E9B-A63C-B44AF7EED24F}"/>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6" name="Plassholder for bunntekst 5">
            <a:extLst>
              <a:ext uri="{FF2B5EF4-FFF2-40B4-BE49-F238E27FC236}">
                <a16:creationId xmlns:a16="http://schemas.microsoft.com/office/drawing/2014/main" id="{D7BA82AA-8842-3CE0-9A5D-02A73342D490}"/>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9EA91EC4-0CA4-8AE1-146D-9E20FC46E4C1}"/>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6178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3B3D5E-E795-B5DC-5097-D8097ACD997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EC444EC-9214-9001-0613-E812C7BBF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A1B8F18-DCCB-29CE-C34E-C833F935373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865F5A4-AED9-EEF0-E2F5-C8C93A205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D801B48-9E7F-A31D-CAC3-32F537F3736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F9F1303-833F-EB7F-0CF8-F303573A0F3D}"/>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8" name="Plassholder for bunntekst 7">
            <a:extLst>
              <a:ext uri="{FF2B5EF4-FFF2-40B4-BE49-F238E27FC236}">
                <a16:creationId xmlns:a16="http://schemas.microsoft.com/office/drawing/2014/main" id="{51E40148-39F9-DC4E-54FA-F0596ACDCBE2}"/>
              </a:ext>
            </a:extLst>
          </p:cNvPr>
          <p:cNvSpPr>
            <a:spLocks noGrp="1"/>
          </p:cNvSpPr>
          <p:nvPr>
            <p:ph type="ftr" sz="quarter" idx="11"/>
          </p:nvPr>
        </p:nvSpPr>
        <p:spPr/>
        <p:txBody>
          <a:bodyPr/>
          <a:lstStyle/>
          <a:p>
            <a:endParaRPr lang="en-US"/>
          </a:p>
        </p:txBody>
      </p:sp>
      <p:sp>
        <p:nvSpPr>
          <p:cNvPr id="9" name="Plassholder for lysbildenummer 8">
            <a:extLst>
              <a:ext uri="{FF2B5EF4-FFF2-40B4-BE49-F238E27FC236}">
                <a16:creationId xmlns:a16="http://schemas.microsoft.com/office/drawing/2014/main" id="{1AC19BF3-02FE-7A67-BCB8-29666C367FA2}"/>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4470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FD9C16-E3D4-CDA2-B49A-36E562696FF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99BF754-BDBB-2466-CE9C-B11C3DFE83FD}"/>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4" name="Plassholder for bunntekst 3">
            <a:extLst>
              <a:ext uri="{FF2B5EF4-FFF2-40B4-BE49-F238E27FC236}">
                <a16:creationId xmlns:a16="http://schemas.microsoft.com/office/drawing/2014/main" id="{711DE98F-E2DF-0401-0E29-6DFBB5E7ED73}"/>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0C3FF4CD-2916-979B-5CDA-E0E97BAD1659}"/>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05225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17A443D-808A-A2C2-0DC7-D4BC279AF032}"/>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3" name="Plassholder for bunntekst 2">
            <a:extLst>
              <a:ext uri="{FF2B5EF4-FFF2-40B4-BE49-F238E27FC236}">
                <a16:creationId xmlns:a16="http://schemas.microsoft.com/office/drawing/2014/main" id="{BD9B9F09-2D88-7D73-E6A1-123A217B1AE9}"/>
              </a:ext>
            </a:extLst>
          </p:cNvPr>
          <p:cNvSpPr>
            <a:spLocks noGrp="1"/>
          </p:cNvSpPr>
          <p:nvPr>
            <p:ph type="ftr" sz="quarter" idx="11"/>
          </p:nvPr>
        </p:nvSpPr>
        <p:spPr/>
        <p:txBody>
          <a:bodyPr/>
          <a:lstStyle/>
          <a:p>
            <a:endParaRPr lang="en-US"/>
          </a:p>
        </p:txBody>
      </p:sp>
      <p:sp>
        <p:nvSpPr>
          <p:cNvPr id="4" name="Plassholder for lysbildenummer 3">
            <a:extLst>
              <a:ext uri="{FF2B5EF4-FFF2-40B4-BE49-F238E27FC236}">
                <a16:creationId xmlns:a16="http://schemas.microsoft.com/office/drawing/2014/main" id="{486553B2-AC67-779A-6120-6A7EB9422B5A}"/>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56879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5C1F45-CAA2-E6DD-6DA4-ED92CF4A851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ECD744-3153-8FBC-B487-E2A47D526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354A559-EBD1-E11C-8529-24EA97229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2170CE9-0C83-DCD9-DA00-944EAAA67830}"/>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6" name="Plassholder for bunntekst 5">
            <a:extLst>
              <a:ext uri="{FF2B5EF4-FFF2-40B4-BE49-F238E27FC236}">
                <a16:creationId xmlns:a16="http://schemas.microsoft.com/office/drawing/2014/main" id="{3C427360-9761-CB99-3E85-FC7F49D71A3F}"/>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C4C25FE7-A90F-C649-2DC0-58F40913E46A}"/>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57156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786FF0-682F-9DAE-6081-FDCD05F0841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D368BA2-DE72-7230-CB3E-DFB687816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839D89D-A6B3-4625-E6A5-31E64EA22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67ACBEA-F4C0-BB59-CCA3-AF31368DF55B}"/>
              </a:ext>
            </a:extLst>
          </p:cNvPr>
          <p:cNvSpPr>
            <a:spLocks noGrp="1"/>
          </p:cNvSpPr>
          <p:nvPr>
            <p:ph type="dt" sz="half" idx="10"/>
          </p:nvPr>
        </p:nvSpPr>
        <p:spPr/>
        <p:txBody>
          <a:bodyPr/>
          <a:lstStyle/>
          <a:p>
            <a:fld id="{28543BDC-0553-40FA-A4DB-EDAAA606CFF6}" type="datetimeFigureOut">
              <a:rPr lang="en-US" smtClean="0"/>
              <a:t>9/3/2024</a:t>
            </a:fld>
            <a:endParaRPr lang="en-US"/>
          </a:p>
        </p:txBody>
      </p:sp>
      <p:sp>
        <p:nvSpPr>
          <p:cNvPr id="6" name="Plassholder for bunntekst 5">
            <a:extLst>
              <a:ext uri="{FF2B5EF4-FFF2-40B4-BE49-F238E27FC236}">
                <a16:creationId xmlns:a16="http://schemas.microsoft.com/office/drawing/2014/main" id="{96B8D2BC-38D1-56AC-E0A2-2FFBB0072513}"/>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6BB10137-4F90-06C0-6D50-3975A4C0CC71}"/>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1725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DDF047A-B188-0AD8-9DFD-7D3C3C340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A2E4F80-BB7A-A3A4-AFAD-42BE6BFE9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C74D04-ABFD-1BC2-2A7C-767742F2A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9/3/2024</a:t>
            </a:fld>
            <a:endParaRPr lang="en-US"/>
          </a:p>
        </p:txBody>
      </p:sp>
      <p:sp>
        <p:nvSpPr>
          <p:cNvPr id="5" name="Plassholder for bunntekst 4">
            <a:extLst>
              <a:ext uri="{FF2B5EF4-FFF2-40B4-BE49-F238E27FC236}">
                <a16:creationId xmlns:a16="http://schemas.microsoft.com/office/drawing/2014/main" id="{EF0D4DA6-793A-CA7F-3A5B-E573EDEA0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943C7945-E06A-E009-4AD8-FDB4E04AA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7484218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s://www.duperrin.com/english/2021/03/02/how-to-prioritize-your-employee-experience-initiativ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6C0FE8-2AD7-D362-6475-606A134C84DE}"/>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err="1"/>
              <a:t>Veiledning</a:t>
            </a:r>
            <a:r>
              <a:rPr lang="en-US" sz="6600"/>
              <a:t> om </a:t>
            </a:r>
            <a:r>
              <a:rPr lang="en-US" sz="6600" err="1"/>
              <a:t>forbedringsarbeid</a:t>
            </a:r>
            <a:endParaRPr lang="en-US" sz="6600"/>
          </a:p>
        </p:txBody>
      </p:sp>
      <p:pic>
        <p:nvPicPr>
          <p:cNvPr id="11" name="Picture 10" descr="Hvite piler som er malt på asfalt">
            <a:extLst>
              <a:ext uri="{FF2B5EF4-FFF2-40B4-BE49-F238E27FC236}">
                <a16:creationId xmlns:a16="http://schemas.microsoft.com/office/drawing/2014/main" id="{49FC844F-EF4F-ABBE-4BEC-D36C10197C06}"/>
              </a:ext>
            </a:extLst>
          </p:cNvPr>
          <p:cNvPicPr>
            <a:picLocks noChangeAspect="1"/>
          </p:cNvPicPr>
          <p:nvPr/>
        </p:nvPicPr>
        <p:blipFill>
          <a:blip r:embed="rId2"/>
          <a:srcRect l="29920" r="30957"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3" name="Rektangel 2">
            <a:extLst>
              <a:ext uri="{FF2B5EF4-FFF2-40B4-BE49-F238E27FC236}">
                <a16:creationId xmlns:a16="http://schemas.microsoft.com/office/drawing/2014/main" id="{438AEEBB-82D6-6E95-95E4-6BCC3D3C9675}"/>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46951649-A8D0-B35C-3F1C-7B69693A2D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112" y="6150268"/>
            <a:ext cx="3127254" cy="539497"/>
          </a:xfrm>
          <a:prstGeom prst="rect">
            <a:avLst/>
          </a:prstGeom>
        </p:spPr>
      </p:pic>
    </p:spTree>
    <p:extLst>
      <p:ext uri="{BB962C8B-B14F-4D97-AF65-F5344CB8AC3E}">
        <p14:creationId xmlns:p14="http://schemas.microsoft.com/office/powerpoint/2010/main" val="251807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FFD98F-9328-5D15-3643-7083581B4A26}"/>
              </a:ext>
            </a:extLst>
          </p:cNvPr>
          <p:cNvSpPr>
            <a:spLocks noGrp="1"/>
          </p:cNvSpPr>
          <p:nvPr>
            <p:ph type="title"/>
          </p:nvPr>
        </p:nvSpPr>
        <p:spPr>
          <a:xfrm>
            <a:off x="557981" y="578286"/>
            <a:ext cx="10515600" cy="821242"/>
          </a:xfrm>
        </p:spPr>
        <p:txBody>
          <a:bodyPr anchor="b">
            <a:normAutofit/>
          </a:bodyPr>
          <a:lstStyle/>
          <a:p>
            <a:r>
              <a:rPr lang="nb-NO" b="1" dirty="0"/>
              <a:t>Let etter </a:t>
            </a:r>
            <a:r>
              <a:rPr lang="nb-NO" b="1" dirty="0" err="1"/>
              <a:t>rotårsaker</a:t>
            </a:r>
            <a:r>
              <a:rPr lang="nb-NO" b="1" dirty="0"/>
              <a:t> til problemet</a:t>
            </a:r>
          </a:p>
        </p:txBody>
      </p:sp>
      <p:sp>
        <p:nvSpPr>
          <p:cNvPr id="3" name="Plassholder for innhold 2">
            <a:extLst>
              <a:ext uri="{FF2B5EF4-FFF2-40B4-BE49-F238E27FC236}">
                <a16:creationId xmlns:a16="http://schemas.microsoft.com/office/drawing/2014/main" id="{F0F949A1-DC4E-8DAF-0C1B-353AD84F509D}"/>
              </a:ext>
            </a:extLst>
          </p:cNvPr>
          <p:cNvSpPr>
            <a:spLocks noGrp="1"/>
          </p:cNvSpPr>
          <p:nvPr>
            <p:ph sz="half" idx="1"/>
          </p:nvPr>
        </p:nvSpPr>
        <p:spPr>
          <a:xfrm>
            <a:off x="4450586" y="1811184"/>
            <a:ext cx="7421866" cy="4468529"/>
          </a:xfrm>
        </p:spPr>
        <p:txBody>
          <a:bodyPr>
            <a:normAutofit fontScale="85000" lnSpcReduction="20000"/>
          </a:bodyPr>
          <a:lstStyle/>
          <a:p>
            <a:r>
              <a:rPr lang="nb-NO" b="0" i="0" dirty="0" err="1">
                <a:effectLst/>
              </a:rPr>
              <a:t>Årsakssondering</a:t>
            </a:r>
            <a:r>
              <a:rPr lang="nb-NO" b="0" i="0" dirty="0">
                <a:effectLst/>
              </a:rPr>
              <a:t> og prioritering av de viktigste årsakene til problemet. «20/80-regel»</a:t>
            </a:r>
          </a:p>
          <a:p>
            <a:r>
              <a:rPr lang="nb-NO" b="0" i="0" dirty="0">
                <a:effectLst/>
              </a:rPr>
              <a:t>- Brainstorming blant medarbeidere: </a:t>
            </a:r>
            <a:r>
              <a:rPr lang="nb-NO" dirty="0"/>
              <a:t>Still spørsmål ut fra hva problemet er: </a:t>
            </a:r>
          </a:p>
          <a:p>
            <a:pPr marL="0" indent="0" algn="ctr">
              <a:buNone/>
            </a:pPr>
            <a:r>
              <a:rPr lang="nb-NO"/>
              <a:t>Type: «</a:t>
            </a:r>
            <a:r>
              <a:rPr lang="nb-NO" dirty="0"/>
              <a:t>Hvorfor får ikke …»</a:t>
            </a:r>
          </a:p>
          <a:p>
            <a:r>
              <a:rPr lang="nb-NO" dirty="0">
                <a:solidFill>
                  <a:srgbClr val="FF0000"/>
                </a:solidFill>
              </a:rPr>
              <a:t>Eksempel: </a:t>
            </a:r>
            <a:r>
              <a:rPr lang="nb-NO" dirty="0"/>
              <a:t>«Hvorfor blir noen barn ikke informert om grunnlaget for undersøkelsen hos oss?»</a:t>
            </a:r>
          </a:p>
          <a:p>
            <a:endParaRPr lang="nb-NO" b="0" i="0" dirty="0">
              <a:effectLst/>
            </a:endParaRPr>
          </a:p>
          <a:p>
            <a:r>
              <a:rPr lang="nb-NO" b="1" dirty="0"/>
              <a:t>Råd: </a:t>
            </a:r>
            <a:r>
              <a:rPr lang="nb-NO" b="0" i="0" dirty="0">
                <a:effectLst/>
              </a:rPr>
              <a:t>Innhent også innspill fra barn og familier om deres perspektiver og erfaringer</a:t>
            </a:r>
          </a:p>
          <a:p>
            <a:r>
              <a:rPr lang="nb-NO" dirty="0">
                <a:solidFill>
                  <a:srgbClr val="FF0000"/>
                </a:solidFill>
              </a:rPr>
              <a:t>Eksempel: </a:t>
            </a:r>
            <a:r>
              <a:rPr lang="nb-NO" dirty="0"/>
              <a:t>«Flere barn og familier forteller at de opplever utrygghet i møte med barnevernet og at dette kan bidra til at de blir redde og fysisk dårlige og at de derfor avlyser avtaler.»</a:t>
            </a:r>
            <a:endParaRPr lang="nb-NO" b="0" i="0" dirty="0">
              <a:effectLst/>
            </a:endParaRPr>
          </a:p>
        </p:txBody>
      </p:sp>
      <p:pic>
        <p:nvPicPr>
          <p:cNvPr id="7" name="Bilde 6" descr="Et tre som illustrerer sammenhengen mellom symptomer, problem og årsaker.">
            <a:extLst>
              <a:ext uri="{FF2B5EF4-FFF2-40B4-BE49-F238E27FC236}">
                <a16:creationId xmlns:a16="http://schemas.microsoft.com/office/drawing/2014/main" id="{4560C8DC-04E0-B16F-0CD7-C87DB12DD99A}"/>
              </a:ext>
            </a:extLst>
          </p:cNvPr>
          <p:cNvPicPr>
            <a:picLocks noChangeAspect="1"/>
          </p:cNvPicPr>
          <p:nvPr/>
        </p:nvPicPr>
        <p:blipFill>
          <a:blip r:embed="rId3"/>
          <a:stretch>
            <a:fillRect/>
          </a:stretch>
        </p:blipFill>
        <p:spPr>
          <a:xfrm>
            <a:off x="319548" y="1943920"/>
            <a:ext cx="3748193" cy="3748193"/>
          </a:xfrm>
          <a:prstGeom prst="rect">
            <a:avLst/>
          </a:prstGeom>
          <a:noFill/>
        </p:spPr>
      </p:pic>
      <p:sp>
        <p:nvSpPr>
          <p:cNvPr id="5" name="Rektangel 4">
            <a:extLst>
              <a:ext uri="{FF2B5EF4-FFF2-40B4-BE49-F238E27FC236}">
                <a16:creationId xmlns:a16="http://schemas.microsoft.com/office/drawing/2014/main" id="{86DA9DBB-3298-4F21-9983-B1333B73C98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Logo for Helsetilsynet">
            <a:extLst>
              <a:ext uri="{FF2B5EF4-FFF2-40B4-BE49-F238E27FC236}">
                <a16:creationId xmlns:a16="http://schemas.microsoft.com/office/drawing/2014/main" id="{0AE4F671-C52A-4717-131B-A9938CCE8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235" y="5943152"/>
            <a:ext cx="736078" cy="736078"/>
          </a:xfrm>
          <a:prstGeom prst="rect">
            <a:avLst/>
          </a:prstGeom>
        </p:spPr>
      </p:pic>
    </p:spTree>
    <p:extLst>
      <p:ext uri="{BB962C8B-B14F-4D97-AF65-F5344CB8AC3E}">
        <p14:creationId xmlns:p14="http://schemas.microsoft.com/office/powerpoint/2010/main" val="7962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39BAA-65C3-8544-1DB0-A235F72A8855}"/>
              </a:ext>
            </a:extLst>
          </p:cNvPr>
          <p:cNvSpPr>
            <a:spLocks noGrp="1"/>
          </p:cNvSpPr>
          <p:nvPr>
            <p:ph type="title"/>
          </p:nvPr>
        </p:nvSpPr>
        <p:spPr/>
        <p:txBody>
          <a:bodyPr anchor="b">
            <a:normAutofit/>
          </a:bodyPr>
          <a:lstStyle/>
          <a:p>
            <a:r>
              <a:rPr lang="nb-NO"/>
              <a:t>Se også etter årsaker i sentrale kategorier:</a:t>
            </a:r>
          </a:p>
        </p:txBody>
      </p:sp>
      <p:graphicFrame>
        <p:nvGraphicFramePr>
          <p:cNvPr id="11" name="Plassholder for innhold 2" descr="Organisasjonsstruktur og ledelse​&#10;&#10;Kompetanse, opplæring og felles kvalitetsstandarder​&#10;&#10;Arbeidsmiljø​&#10;&#10;Ressurser til å utføre arbeidet​&#10;&#10;Kommunikasjon og samarbeid​&#10;&#10;Arbeidsprosess og dokumentering av arbeidet som gjøres​&#10;&#10;Kvalitetskontroll og evaluering​">
            <a:extLst>
              <a:ext uri="{FF2B5EF4-FFF2-40B4-BE49-F238E27FC236}">
                <a16:creationId xmlns:a16="http://schemas.microsoft.com/office/drawing/2014/main" id="{745DC0DA-7806-D914-632A-293099A833E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42842667"/>
              </p:ext>
            </p:extLst>
          </p:nvPr>
        </p:nvGraphicFramePr>
        <p:xfrm>
          <a:off x="1097280" y="1940011"/>
          <a:ext cx="10691066" cy="331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Sylinder 4">
            <a:extLst>
              <a:ext uri="{FF2B5EF4-FFF2-40B4-BE49-F238E27FC236}">
                <a16:creationId xmlns:a16="http://schemas.microsoft.com/office/drawing/2014/main" id="{19B890F4-FBA5-281C-1D49-247AB2EE5046}"/>
              </a:ext>
            </a:extLst>
          </p:cNvPr>
          <p:cNvSpPr txBox="1"/>
          <p:nvPr/>
        </p:nvSpPr>
        <p:spPr>
          <a:xfrm>
            <a:off x="738314" y="5526064"/>
            <a:ext cx="10963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solidFill>
                  <a:srgbClr val="FF0000"/>
                </a:solidFill>
              </a:rPr>
              <a:t>Støttemateriale: </a:t>
            </a:r>
            <a:r>
              <a:rPr lang="nb-NO" sz="1800"/>
              <a:t>Dere får en liste med spørsmål </a:t>
            </a:r>
            <a:r>
              <a:rPr lang="nb-NO" sz="1800" i="0">
                <a:effectLst/>
              </a:rPr>
              <a:t>som skal hjelpe å identifisere hyppig forekommende og betydningsfulle årsaker til svikt i barnevernsarbeid.</a:t>
            </a:r>
            <a:endParaRPr lang="nb-NO" sz="1800"/>
          </a:p>
        </p:txBody>
      </p:sp>
      <p:sp>
        <p:nvSpPr>
          <p:cNvPr id="3" name="Rektangel 2">
            <a:extLst>
              <a:ext uri="{FF2B5EF4-FFF2-40B4-BE49-F238E27FC236}">
                <a16:creationId xmlns:a16="http://schemas.microsoft.com/office/drawing/2014/main" id="{9F3AC5AD-3C5C-B771-46A1-999118014039}"/>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Logo for Helsetilsynet">
            <a:extLst>
              <a:ext uri="{FF2B5EF4-FFF2-40B4-BE49-F238E27FC236}">
                <a16:creationId xmlns:a16="http://schemas.microsoft.com/office/drawing/2014/main" id="{49EB6089-2917-EA97-4B24-9A824B099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5647" y="5955695"/>
            <a:ext cx="736078" cy="736078"/>
          </a:xfrm>
          <a:prstGeom prst="rect">
            <a:avLst/>
          </a:prstGeom>
        </p:spPr>
      </p:pic>
    </p:spTree>
    <p:extLst>
      <p:ext uri="{BB962C8B-B14F-4D97-AF65-F5344CB8AC3E}">
        <p14:creationId xmlns:p14="http://schemas.microsoft.com/office/powerpoint/2010/main" val="312774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2BADE7-28DC-46BC-B45F-C6796BBA650D}"/>
              </a:ext>
            </a:extLst>
          </p:cNvPr>
          <p:cNvSpPr>
            <a:spLocks noGrp="1"/>
          </p:cNvSpPr>
          <p:nvPr>
            <p:ph type="title"/>
          </p:nvPr>
        </p:nvSpPr>
        <p:spPr>
          <a:xfrm>
            <a:off x="451736" y="1066179"/>
            <a:ext cx="5137903" cy="654315"/>
          </a:xfrm>
        </p:spPr>
        <p:txBody>
          <a:bodyPr anchor="b">
            <a:normAutofit/>
          </a:bodyPr>
          <a:lstStyle/>
          <a:p>
            <a:r>
              <a:rPr lang="nb-NO" sz="3600" b="1" dirty="0"/>
              <a:t>Identifisering av </a:t>
            </a:r>
            <a:r>
              <a:rPr lang="nb-NO" sz="3600" b="1" dirty="0" err="1"/>
              <a:t>rotårsaker</a:t>
            </a:r>
            <a:endParaRPr lang="nb-NO" sz="3600" b="1" dirty="0"/>
          </a:p>
        </p:txBody>
      </p:sp>
      <p:sp>
        <p:nvSpPr>
          <p:cNvPr id="3" name="Plassholder for innhold 2">
            <a:extLst>
              <a:ext uri="{FF2B5EF4-FFF2-40B4-BE49-F238E27FC236}">
                <a16:creationId xmlns:a16="http://schemas.microsoft.com/office/drawing/2014/main" id="{BB7C4ACC-316B-BB2D-50CB-2E01A4442460}"/>
              </a:ext>
            </a:extLst>
          </p:cNvPr>
          <p:cNvSpPr>
            <a:spLocks noGrp="1"/>
          </p:cNvSpPr>
          <p:nvPr>
            <p:ph type="body" sz="half" idx="2"/>
          </p:nvPr>
        </p:nvSpPr>
        <p:spPr>
          <a:xfrm>
            <a:off x="839788" y="2057399"/>
            <a:ext cx="5256212" cy="3930911"/>
          </a:xfrm>
        </p:spPr>
        <p:txBody>
          <a:bodyPr>
            <a:normAutofit/>
          </a:bodyPr>
          <a:lstStyle/>
          <a:p>
            <a:pPr marL="285750" indent="-285750">
              <a:buFontTx/>
              <a:buChar char="-"/>
            </a:pPr>
            <a:r>
              <a:rPr lang="nb-NO" sz="2800" dirty="0"/>
              <a:t>20/80-regel</a:t>
            </a:r>
          </a:p>
          <a:p>
            <a:pPr marL="285750" indent="-285750">
              <a:buFontTx/>
              <a:buChar char="-"/>
            </a:pPr>
            <a:r>
              <a:rPr lang="nb-NO" sz="2800" dirty="0"/>
              <a:t>Hvilke årsaker går hyppigst igjen?</a:t>
            </a:r>
          </a:p>
          <a:p>
            <a:pPr marL="285750" indent="-285750">
              <a:buFontTx/>
              <a:buChar char="-"/>
            </a:pPr>
            <a:r>
              <a:rPr lang="nb-NO" sz="2800" dirty="0"/>
              <a:t>Hvilke årsaker er kanskje ikke så vanlige, men har stor innvirkning på at svikt oppstår?</a:t>
            </a:r>
          </a:p>
          <a:p>
            <a:pPr marL="285750" indent="-285750">
              <a:buFontTx/>
              <a:buChar char="-"/>
            </a:pPr>
            <a:r>
              <a:rPr lang="nb-NO" sz="2800" dirty="0">
                <a:solidFill>
                  <a:srgbClr val="FF0000"/>
                </a:solidFill>
              </a:rPr>
              <a:t>Eksempel: </a:t>
            </a:r>
            <a:r>
              <a:rPr lang="nb-NO" sz="2800" dirty="0"/>
              <a:t>Når det oppstår bytte av kontaktperson underveis i undersøkelsen</a:t>
            </a:r>
          </a:p>
        </p:txBody>
      </p:sp>
      <p:sp>
        <p:nvSpPr>
          <p:cNvPr id="4" name="Plassholder for dato 3">
            <a:extLst>
              <a:ext uri="{FF2B5EF4-FFF2-40B4-BE49-F238E27FC236}">
                <a16:creationId xmlns:a16="http://schemas.microsoft.com/office/drawing/2014/main" id="{33F4DA81-BC91-966A-E291-BDEA87A4C137}"/>
              </a:ext>
            </a:extLst>
          </p:cNvPr>
          <p:cNvSpPr>
            <a:spLocks noGrp="1"/>
          </p:cNvSpPr>
          <p:nvPr>
            <p:ph type="dt" sz="half" idx="10"/>
          </p:nvPr>
        </p:nvSpPr>
        <p:spPr/>
        <p:txBody>
          <a:bodyPr anchor="ctr">
            <a:normAutofit/>
          </a:bodyPr>
          <a:lstStyle/>
          <a:p>
            <a:pPr rtl="0">
              <a:spcAft>
                <a:spcPts val="600"/>
              </a:spcAft>
            </a:pPr>
            <a:fld id="{1D99FE8D-F23E-4315-9473-C90F441FE926}" type="datetime1">
              <a:rPr lang="nb-NO" smtClean="0"/>
              <a:pPr rtl="0">
                <a:spcAft>
                  <a:spcPts val="600"/>
                </a:spcAft>
              </a:pPr>
              <a:t>03.09.2024</a:t>
            </a:fld>
            <a:endParaRPr lang="en-US"/>
          </a:p>
        </p:txBody>
      </p:sp>
      <p:pic>
        <p:nvPicPr>
          <p:cNvPr id="5" name="Bilde 4" descr="Et tre som illustrerer sammenhengen mellom symptomer, problem og årsaker. Det er tegnet en sirkel for å understreke at det er årsakene vi skal forsøke å identifisere">
            <a:extLst>
              <a:ext uri="{FF2B5EF4-FFF2-40B4-BE49-F238E27FC236}">
                <a16:creationId xmlns:a16="http://schemas.microsoft.com/office/drawing/2014/main" id="{4521ABD0-933F-7753-D70C-BE14C58FD9F9}"/>
              </a:ext>
            </a:extLst>
          </p:cNvPr>
          <p:cNvPicPr>
            <a:picLocks noChangeAspect="1"/>
          </p:cNvPicPr>
          <p:nvPr/>
        </p:nvPicPr>
        <p:blipFill>
          <a:blip r:embed="rId3"/>
          <a:stretch>
            <a:fillRect/>
          </a:stretch>
        </p:blipFill>
        <p:spPr>
          <a:xfrm>
            <a:off x="6367436" y="812800"/>
            <a:ext cx="4703098" cy="4703098"/>
          </a:xfrm>
          <a:prstGeom prst="rect">
            <a:avLst/>
          </a:prstGeom>
          <a:noFill/>
        </p:spPr>
      </p:pic>
      <p:sp>
        <p:nvSpPr>
          <p:cNvPr id="6" name="Ellipse 5">
            <a:extLst>
              <a:ext uri="{FF2B5EF4-FFF2-40B4-BE49-F238E27FC236}">
                <a16:creationId xmlns:a16="http://schemas.microsoft.com/office/drawing/2014/main" id="{C7512113-A8A2-9CD4-7B2E-BCD1F93D2F45}"/>
              </a:ext>
              <a:ext uri="{C183D7F6-B498-43B3-948B-1728B52AA6E4}">
                <adec:decorative xmlns:adec="http://schemas.microsoft.com/office/drawing/2017/decorative" val="1"/>
              </a:ext>
            </a:extLst>
          </p:cNvPr>
          <p:cNvSpPr/>
          <p:nvPr/>
        </p:nvSpPr>
        <p:spPr>
          <a:xfrm>
            <a:off x="6840758" y="3677929"/>
            <a:ext cx="3756454" cy="20635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ln>
                <a:solidFill>
                  <a:srgbClr val="FF0000"/>
                </a:solidFill>
              </a:ln>
              <a:noFill/>
            </a:endParaRPr>
          </a:p>
        </p:txBody>
      </p:sp>
      <p:sp>
        <p:nvSpPr>
          <p:cNvPr id="7" name="Rektangel 6">
            <a:extLst>
              <a:ext uri="{FF2B5EF4-FFF2-40B4-BE49-F238E27FC236}">
                <a16:creationId xmlns:a16="http://schemas.microsoft.com/office/drawing/2014/main" id="{76348EB0-173A-F4D8-CABA-E2B4620E9EC0}"/>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Logo for Helsetilsynet">
            <a:extLst>
              <a:ext uri="{FF2B5EF4-FFF2-40B4-BE49-F238E27FC236}">
                <a16:creationId xmlns:a16="http://schemas.microsoft.com/office/drawing/2014/main" id="{E8A57F7E-18DD-B16F-3AD5-AA07D9470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8243" y="5988311"/>
            <a:ext cx="736078" cy="736078"/>
          </a:xfrm>
          <a:prstGeom prst="rect">
            <a:avLst/>
          </a:prstGeom>
        </p:spPr>
      </p:pic>
    </p:spTree>
    <p:extLst>
      <p:ext uri="{BB962C8B-B14F-4D97-AF65-F5344CB8AC3E}">
        <p14:creationId xmlns:p14="http://schemas.microsoft.com/office/powerpoint/2010/main" val="39669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410949-6637-EED2-9310-2CC3E2FBEA3C}"/>
              </a:ext>
            </a:extLst>
          </p:cNvPr>
          <p:cNvSpPr>
            <a:spLocks noGrp="1"/>
          </p:cNvSpPr>
          <p:nvPr>
            <p:ph type="title"/>
          </p:nvPr>
        </p:nvSpPr>
        <p:spPr>
          <a:xfrm>
            <a:off x="324465" y="601980"/>
            <a:ext cx="11029335" cy="1088708"/>
          </a:xfrm>
        </p:spPr>
        <p:txBody>
          <a:bodyPr>
            <a:normAutofit fontScale="90000"/>
          </a:bodyPr>
          <a:lstStyle/>
          <a:p>
            <a:r>
              <a:rPr lang="nb-NO" b="1" dirty="0"/>
              <a:t>Finn frem til realistiske tiltak som effektivt kan forbedre problemet</a:t>
            </a:r>
          </a:p>
        </p:txBody>
      </p:sp>
      <p:sp>
        <p:nvSpPr>
          <p:cNvPr id="3" name="Plassholder for innhold 2">
            <a:extLst>
              <a:ext uri="{FF2B5EF4-FFF2-40B4-BE49-F238E27FC236}">
                <a16:creationId xmlns:a16="http://schemas.microsoft.com/office/drawing/2014/main" id="{C36D4A07-4FBD-2ADB-13BB-0459468F9C90}"/>
              </a:ext>
            </a:extLst>
          </p:cNvPr>
          <p:cNvSpPr>
            <a:spLocks noGrp="1"/>
          </p:cNvSpPr>
          <p:nvPr>
            <p:ph idx="1"/>
          </p:nvPr>
        </p:nvSpPr>
        <p:spPr>
          <a:xfrm>
            <a:off x="545690" y="1873045"/>
            <a:ext cx="11341510" cy="4734232"/>
          </a:xfrm>
        </p:spPr>
        <p:txBody>
          <a:bodyPr>
            <a:normAutofit fontScale="55000" lnSpcReduction="20000"/>
          </a:bodyPr>
          <a:lstStyle/>
          <a:p>
            <a:pPr marL="0" indent="0">
              <a:buNone/>
            </a:pPr>
            <a:r>
              <a:rPr lang="nb-NO" sz="4000" b="1" dirty="0">
                <a:solidFill>
                  <a:srgbClr val="FF0000"/>
                </a:solidFill>
              </a:rPr>
              <a:t>Eksempel på problem: </a:t>
            </a:r>
            <a:r>
              <a:rPr lang="nb-NO" sz="4000" dirty="0">
                <a:solidFill>
                  <a:schemeClr val="tx1"/>
                </a:solidFill>
              </a:rPr>
              <a:t>Noen barn får ikke informasjon om grunnlaget for undersøkelsen vi gjennomfører. </a:t>
            </a:r>
          </a:p>
          <a:p>
            <a:pPr marL="0" indent="0">
              <a:buNone/>
            </a:pPr>
            <a:endParaRPr lang="nb-NO" sz="4000" b="1" dirty="0">
              <a:solidFill>
                <a:schemeClr val="tx1"/>
              </a:solidFill>
            </a:endParaRPr>
          </a:p>
          <a:p>
            <a:pPr marL="0" indent="0">
              <a:buNone/>
            </a:pPr>
            <a:r>
              <a:rPr lang="nb-NO" sz="4000" b="1" dirty="0">
                <a:solidFill>
                  <a:schemeClr val="tx1"/>
                </a:solidFill>
              </a:rPr>
              <a:t>1. Hva har vi avdekt som </a:t>
            </a:r>
            <a:r>
              <a:rPr lang="nb-NO" sz="4000" b="1" dirty="0" err="1">
                <a:solidFill>
                  <a:schemeClr val="tx1"/>
                </a:solidFill>
              </a:rPr>
              <a:t>rotårsaker</a:t>
            </a:r>
            <a:r>
              <a:rPr lang="nb-NO" sz="4000" b="1" dirty="0">
                <a:solidFill>
                  <a:schemeClr val="tx1"/>
                </a:solidFill>
              </a:rPr>
              <a:t> (også kalt primærdriver) til problemet hos oss?</a:t>
            </a:r>
          </a:p>
          <a:p>
            <a:pPr marL="0" indent="0">
              <a:buNone/>
            </a:pPr>
            <a:r>
              <a:rPr lang="nb-NO" sz="4000" b="1" dirty="0">
                <a:solidFill>
                  <a:srgbClr val="FF0000"/>
                </a:solidFill>
              </a:rPr>
              <a:t>Eksempel: </a:t>
            </a:r>
            <a:r>
              <a:rPr lang="nb-NO" sz="4000" dirty="0"/>
              <a:t>Dialog og samarbeid med familien kommer for sent i gang i de sakene hvor familien avlyser avtaler på kort varsel.</a:t>
            </a:r>
            <a:endParaRPr lang="nb-NO" sz="4000" b="1" dirty="0">
              <a:solidFill>
                <a:schemeClr val="tx1"/>
              </a:solidFill>
            </a:endParaRPr>
          </a:p>
          <a:p>
            <a:pPr marL="0" indent="0">
              <a:buNone/>
            </a:pPr>
            <a:r>
              <a:rPr lang="nb-NO" sz="4000" b="1" dirty="0"/>
              <a:t>2. Hva er sekundærdrivere til problemet? </a:t>
            </a:r>
          </a:p>
          <a:p>
            <a:pPr marL="0" indent="0">
              <a:buNone/>
            </a:pPr>
            <a:r>
              <a:rPr lang="nb-NO" sz="4000" b="1" dirty="0">
                <a:solidFill>
                  <a:srgbClr val="FF0000"/>
                </a:solidFill>
              </a:rPr>
              <a:t>Eksempel: </a:t>
            </a:r>
            <a:r>
              <a:rPr lang="nb-NO" sz="3500" dirty="0"/>
              <a:t>Vi tilpasser ikke innsatsen for å komme raskt i gang når familier avlyser møter. </a:t>
            </a:r>
          </a:p>
          <a:p>
            <a:pPr marL="841248" lvl="4" indent="0">
              <a:buNone/>
            </a:pPr>
            <a:r>
              <a:rPr lang="nb-NO" sz="3500" dirty="0"/>
              <a:t>  Vi har ikke egnede handlingsalternativer for å oppnå rask dialog med barn når familier avlyser møter på kort varsel.</a:t>
            </a:r>
          </a:p>
          <a:p>
            <a:pPr marL="841248" lvl="4" indent="0">
              <a:buNone/>
            </a:pPr>
            <a:endParaRPr lang="nb-NO" sz="3500" b="1" dirty="0"/>
          </a:p>
          <a:p>
            <a:pPr marL="0" indent="0">
              <a:buNone/>
            </a:pPr>
            <a:r>
              <a:rPr lang="nb-NO" sz="4000" b="1" dirty="0"/>
              <a:t>Herfra kan vi starte utforskingen av hvilke tiltak vi mener effektivt kan forbedre arbeidet, og redusere problemet, </a:t>
            </a:r>
          </a:p>
          <a:p>
            <a:pPr marL="0" indent="0">
              <a:buNone/>
            </a:pPr>
            <a:r>
              <a:rPr lang="nb-NO" sz="4000" b="1" dirty="0"/>
              <a:t>- og som vi mener er realistisk å få til!</a:t>
            </a:r>
          </a:p>
        </p:txBody>
      </p:sp>
      <p:sp>
        <p:nvSpPr>
          <p:cNvPr id="5" name="Rektangel 4">
            <a:extLst>
              <a:ext uri="{FF2B5EF4-FFF2-40B4-BE49-F238E27FC236}">
                <a16:creationId xmlns:a16="http://schemas.microsoft.com/office/drawing/2014/main" id="{F5BEC707-7224-9605-162C-58CCBE274838}"/>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Logo for Helsetilsynet">
            <a:extLst>
              <a:ext uri="{FF2B5EF4-FFF2-40B4-BE49-F238E27FC236}">
                <a16:creationId xmlns:a16="http://schemas.microsoft.com/office/drawing/2014/main" id="{2E3CAFB0-B064-D2AD-6853-B3322B649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671" y="6070338"/>
            <a:ext cx="736078" cy="736078"/>
          </a:xfrm>
          <a:prstGeom prst="rect">
            <a:avLst/>
          </a:prstGeom>
        </p:spPr>
      </p:pic>
    </p:spTree>
    <p:extLst>
      <p:ext uri="{BB962C8B-B14F-4D97-AF65-F5344CB8AC3E}">
        <p14:creationId xmlns:p14="http://schemas.microsoft.com/office/powerpoint/2010/main" val="41451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C1BEA2-F059-4B06-5260-4684CC79114E}"/>
              </a:ext>
            </a:extLst>
          </p:cNvPr>
          <p:cNvSpPr>
            <a:spLocks noGrp="1"/>
          </p:cNvSpPr>
          <p:nvPr>
            <p:ph type="title"/>
          </p:nvPr>
        </p:nvSpPr>
        <p:spPr>
          <a:xfrm>
            <a:off x="516942" y="580125"/>
            <a:ext cx="10515600" cy="1454051"/>
          </a:xfrm>
        </p:spPr>
        <p:txBody>
          <a:bodyPr>
            <a:normAutofit/>
          </a:bodyPr>
          <a:lstStyle/>
          <a:p>
            <a:r>
              <a:rPr lang="nb-NO" sz="3300" b="1" dirty="0">
                <a:latin typeface="Arial"/>
                <a:ea typeface="+mj-lt"/>
                <a:cs typeface="+mj-lt"/>
              </a:rPr>
              <a:t>«Hva kan eller må gjøres annerledes for å oppnå ønskede forbedringer?»</a:t>
            </a:r>
            <a:endParaRPr lang="nb-NO" sz="3300" b="1" dirty="0">
              <a:latin typeface="Arial"/>
              <a:cs typeface="Arial"/>
            </a:endParaRPr>
          </a:p>
          <a:p>
            <a:endParaRPr lang="nb-NO" sz="3300" dirty="0">
              <a:solidFill>
                <a:schemeClr val="tx2"/>
              </a:solidFill>
            </a:endParaRPr>
          </a:p>
        </p:txBody>
      </p:sp>
      <p:sp>
        <p:nvSpPr>
          <p:cNvPr id="3" name="Plassholder for innhold 2">
            <a:extLst>
              <a:ext uri="{FF2B5EF4-FFF2-40B4-BE49-F238E27FC236}">
                <a16:creationId xmlns:a16="http://schemas.microsoft.com/office/drawing/2014/main" id="{B3C61C5B-95AA-82CD-8292-B0585CA402D0}"/>
              </a:ext>
            </a:extLst>
          </p:cNvPr>
          <p:cNvSpPr>
            <a:spLocks noGrp="1"/>
          </p:cNvSpPr>
          <p:nvPr>
            <p:ph idx="1"/>
          </p:nvPr>
        </p:nvSpPr>
        <p:spPr>
          <a:xfrm>
            <a:off x="516942" y="1874250"/>
            <a:ext cx="8400916" cy="4403625"/>
          </a:xfrm>
        </p:spPr>
        <p:txBody>
          <a:bodyPr vert="horz" lIns="91440" tIns="45720" rIns="91440" bIns="45720" rtlCol="0" anchor="ctr">
            <a:normAutofit lnSpcReduction="10000"/>
          </a:bodyPr>
          <a:lstStyle/>
          <a:p>
            <a:pPr marL="0" indent="0">
              <a:buNone/>
            </a:pPr>
            <a:r>
              <a:rPr lang="nb-NO" sz="2400" b="1" dirty="0">
                <a:latin typeface="Arial"/>
                <a:ea typeface="+mn-lt"/>
                <a:cs typeface="Arial"/>
              </a:rPr>
              <a:t>Identifiser og prioriter tiltak</a:t>
            </a:r>
            <a:endParaRPr lang="nb-NO" sz="2400" b="1" dirty="0">
              <a:latin typeface="Aptos" panose="020B0004020202020204"/>
              <a:ea typeface="+mn-lt"/>
              <a:cs typeface="Arial"/>
            </a:endParaRPr>
          </a:p>
          <a:p>
            <a:r>
              <a:rPr lang="nb-NO" sz="2400" dirty="0">
                <a:ea typeface="+mn-lt"/>
                <a:cs typeface="+mn-lt"/>
              </a:rPr>
              <a:t>Ikke alle endringer fører til forbedringer, men alle forbedringer krever endring. </a:t>
            </a:r>
          </a:p>
          <a:p>
            <a:r>
              <a:rPr lang="nb-NO" sz="2400" dirty="0">
                <a:ea typeface="+mn-lt"/>
                <a:cs typeface="+mn-lt"/>
              </a:rPr>
              <a:t>Vi må finne måter vi kan gjøre ting annerledes for å oppnå en forbedring. </a:t>
            </a:r>
            <a:endParaRPr lang="nb-NO" sz="2400" dirty="0"/>
          </a:p>
          <a:p>
            <a:r>
              <a:rPr lang="nb-NO" sz="2400" dirty="0">
                <a:ea typeface="+mn-lt"/>
                <a:cs typeface="+mn-lt"/>
              </a:rPr>
              <a:t>Vi må være åpne og kreative og sammen finne frem til ideer til endring: - altså mulige forbedringstiltak. Brainstorming blant medarbeiderne er en god strategi.</a:t>
            </a:r>
          </a:p>
          <a:p>
            <a:r>
              <a:rPr lang="nb-NO" sz="2400" dirty="0">
                <a:ea typeface="+mn-lt"/>
                <a:cs typeface="+mn-lt"/>
              </a:rPr>
              <a:t>Husk at egnede og nødvendige tiltak kan ligge både </a:t>
            </a:r>
            <a:r>
              <a:rPr lang="nb-NO" sz="2400" u="sng" dirty="0">
                <a:ea typeface="+mn-lt"/>
                <a:cs typeface="+mn-lt"/>
              </a:rPr>
              <a:t>i tjenesten </a:t>
            </a:r>
            <a:r>
              <a:rPr lang="nb-NO" sz="2400" dirty="0">
                <a:ea typeface="+mn-lt"/>
                <a:cs typeface="+mn-lt"/>
              </a:rPr>
              <a:t>og </a:t>
            </a:r>
            <a:r>
              <a:rPr lang="nb-NO" sz="2400" u="sng" dirty="0">
                <a:ea typeface="+mn-lt"/>
                <a:cs typeface="+mn-lt"/>
              </a:rPr>
              <a:t>utenfor tjenesten</a:t>
            </a:r>
            <a:r>
              <a:rPr lang="nb-NO" sz="2400" dirty="0">
                <a:ea typeface="+mn-lt"/>
                <a:cs typeface="+mn-lt"/>
              </a:rPr>
              <a:t>.</a:t>
            </a:r>
          </a:p>
          <a:p>
            <a:r>
              <a:rPr lang="nb-NO" sz="2400" dirty="0">
                <a:ea typeface="+mn-lt"/>
                <a:cs typeface="+mn-lt"/>
              </a:rPr>
              <a:t>Deretter prioritere tre til fem tiltak som vi forventer vil har størst effekt og bidra til at målet vårt nås. </a:t>
            </a:r>
            <a:endParaRPr lang="nb-NO" sz="2400" dirty="0"/>
          </a:p>
          <a:p>
            <a:pPr marL="0" indent="0">
              <a:buNone/>
            </a:pPr>
            <a:endParaRPr lang="nb-NO" sz="1700" dirty="0">
              <a:solidFill>
                <a:schemeClr val="tx2"/>
              </a:solidFill>
            </a:endParaRPr>
          </a:p>
        </p:txBody>
      </p:sp>
      <p:pic>
        <p:nvPicPr>
          <p:cNvPr id="5" name="Plassholder for innhold 3">
            <a:extLst>
              <a:ext uri="{FF2B5EF4-FFF2-40B4-BE49-F238E27FC236}">
                <a16:creationId xmlns:a16="http://schemas.microsoft.com/office/drawing/2014/main" id="{AAF897C3-4F04-0047-F687-4ED33C9C5E9D}"/>
              </a:ext>
              <a:ext uri="{C183D7F6-B498-43B3-948B-1728B52AA6E4}">
                <adec:decorative xmlns:adec="http://schemas.microsoft.com/office/drawing/2017/decorative" val="1"/>
              </a:ext>
            </a:extLst>
          </p:cNvPr>
          <p:cNvPicPr>
            <a:picLocks noChangeAspect="1"/>
          </p:cNvPicPr>
          <p:nvPr/>
        </p:nvPicPr>
        <p:blipFill rotWithShape="1">
          <a:blip r:embed="rId3"/>
          <a:srcRect l="58142" t="10257" r="28676" b="43416"/>
          <a:stretch/>
        </p:blipFill>
        <p:spPr>
          <a:xfrm>
            <a:off x="9462915" y="2460819"/>
            <a:ext cx="2186587" cy="2363006"/>
          </a:xfrm>
          <a:prstGeom prst="rect">
            <a:avLst/>
          </a:prstGeom>
        </p:spPr>
      </p:pic>
      <p:sp>
        <p:nvSpPr>
          <p:cNvPr id="4" name="Rektangel 3">
            <a:extLst>
              <a:ext uri="{FF2B5EF4-FFF2-40B4-BE49-F238E27FC236}">
                <a16:creationId xmlns:a16="http://schemas.microsoft.com/office/drawing/2014/main" id="{53E19A08-089A-2021-F9AA-01DE045B621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Logo for Helsetilsynet">
            <a:extLst>
              <a:ext uri="{FF2B5EF4-FFF2-40B4-BE49-F238E27FC236}">
                <a16:creationId xmlns:a16="http://schemas.microsoft.com/office/drawing/2014/main" id="{436F37AA-C582-D35F-C0C8-DA877A809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1463" y="5909836"/>
            <a:ext cx="736078" cy="736078"/>
          </a:xfrm>
          <a:prstGeom prst="rect">
            <a:avLst/>
          </a:prstGeom>
        </p:spPr>
      </p:pic>
    </p:spTree>
    <p:extLst>
      <p:ext uri="{BB962C8B-B14F-4D97-AF65-F5344CB8AC3E}">
        <p14:creationId xmlns:p14="http://schemas.microsoft.com/office/powerpoint/2010/main" val="339249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79771855-E30A-7D14-99AE-FBB1763267B6}"/>
              </a:ext>
            </a:extLst>
          </p:cNvPr>
          <p:cNvSpPr>
            <a:spLocks noGrp="1"/>
          </p:cNvSpPr>
          <p:nvPr>
            <p:ph type="title"/>
          </p:nvPr>
        </p:nvSpPr>
        <p:spPr>
          <a:xfrm>
            <a:off x="386005" y="804589"/>
            <a:ext cx="4960694" cy="417902"/>
          </a:xfrm>
        </p:spPr>
        <p:txBody>
          <a:bodyPr>
            <a:noAutofit/>
          </a:bodyPr>
          <a:lstStyle/>
          <a:p>
            <a:r>
              <a:rPr lang="nb-NO" sz="3600" b="1" dirty="0">
                <a:solidFill>
                  <a:srgbClr val="FF0000"/>
                </a:solidFill>
              </a:rPr>
              <a:t>Tilbake til vårt eksempel: </a:t>
            </a:r>
          </a:p>
        </p:txBody>
      </p:sp>
      <p:sp>
        <p:nvSpPr>
          <p:cNvPr id="3" name="Plassholder for innhold 2">
            <a:extLst>
              <a:ext uri="{FF2B5EF4-FFF2-40B4-BE49-F238E27FC236}">
                <a16:creationId xmlns:a16="http://schemas.microsoft.com/office/drawing/2014/main" id="{B3C61C5B-95AA-82CD-8292-B0585CA402D0}"/>
              </a:ext>
            </a:extLst>
          </p:cNvPr>
          <p:cNvSpPr>
            <a:spLocks noGrp="1"/>
          </p:cNvSpPr>
          <p:nvPr>
            <p:ph idx="1"/>
          </p:nvPr>
        </p:nvSpPr>
        <p:spPr>
          <a:xfrm>
            <a:off x="386005" y="1548580"/>
            <a:ext cx="11027665" cy="4979219"/>
          </a:xfrm>
        </p:spPr>
        <p:txBody>
          <a:bodyPr vert="horz" lIns="91440" tIns="45720" rIns="91440" bIns="45720" rtlCol="0" anchor="t">
            <a:normAutofit/>
          </a:bodyPr>
          <a:lstStyle/>
          <a:p>
            <a:pPr marL="0" indent="0">
              <a:buNone/>
            </a:pPr>
            <a:r>
              <a:rPr lang="nb-NO" sz="2600" b="1" dirty="0">
                <a:solidFill>
                  <a:srgbClr val="FF0000"/>
                </a:solidFill>
              </a:rPr>
              <a:t>Problem: </a:t>
            </a:r>
            <a:r>
              <a:rPr lang="nb-NO" sz="2600" dirty="0"/>
              <a:t>Noen barn får ikke informasjon om grunnlaget for undersøkelsen vi gjennomfører</a:t>
            </a:r>
            <a:endParaRPr lang="nb-NO" sz="2600" b="1" dirty="0"/>
          </a:p>
          <a:p>
            <a:pPr marL="0" indent="0">
              <a:buNone/>
            </a:pPr>
            <a:r>
              <a:rPr lang="nb-NO" sz="2600" b="1" dirty="0" err="1">
                <a:solidFill>
                  <a:srgbClr val="FF0000"/>
                </a:solidFill>
              </a:rPr>
              <a:t>Rotårsak</a:t>
            </a:r>
            <a:r>
              <a:rPr lang="nb-NO" sz="2600" b="1" dirty="0">
                <a:solidFill>
                  <a:srgbClr val="FF0000"/>
                </a:solidFill>
              </a:rPr>
              <a:t> (Primærdriver): </a:t>
            </a:r>
            <a:r>
              <a:rPr lang="nb-NO" sz="2600" dirty="0"/>
              <a:t>Dialog og samarbeid med familien kommer for sent i gang i de sakene hvor familien avlyser avtaler på kort varsel. </a:t>
            </a:r>
          </a:p>
          <a:p>
            <a:pPr marL="0" indent="0">
              <a:buNone/>
            </a:pPr>
            <a:r>
              <a:rPr lang="nb-NO" sz="2600" dirty="0"/>
              <a:t>(+ Flere barn og familier forteller at de opplever utrygghet i møte med barnevernet og at dette kan bidra til at de føler seg redde, dårlige og at de derfor avlyser avtaler.) </a:t>
            </a:r>
          </a:p>
          <a:p>
            <a:pPr marL="0" indent="0">
              <a:buNone/>
            </a:pPr>
            <a:r>
              <a:rPr lang="nb-NO" sz="2600" b="1" dirty="0">
                <a:solidFill>
                  <a:srgbClr val="FF0000"/>
                </a:solidFill>
              </a:rPr>
              <a:t>Sekundærdriver:</a:t>
            </a:r>
          </a:p>
          <a:p>
            <a:pPr marL="0" indent="0">
              <a:buNone/>
            </a:pPr>
            <a:r>
              <a:rPr lang="nb-NO" sz="2600" dirty="0"/>
              <a:t>Vi tilpasser ikke innsatsen for å komme raskt i gang når familier avlyser møter. </a:t>
            </a:r>
          </a:p>
          <a:p>
            <a:pPr marL="0" indent="0">
              <a:buNone/>
            </a:pPr>
            <a:r>
              <a:rPr lang="nb-NO" sz="2600" dirty="0"/>
              <a:t>Vi har ikke egnede handlingsalternativer for å oppnå rask dialog med barn når familier avlyser møter på kort varsel. </a:t>
            </a:r>
          </a:p>
          <a:p>
            <a:pPr marL="0" indent="0">
              <a:buNone/>
            </a:pPr>
            <a:endParaRPr lang="nb-NO" sz="2600" dirty="0">
              <a:solidFill>
                <a:schemeClr val="tx2"/>
              </a:solidFill>
            </a:endParaRPr>
          </a:p>
        </p:txBody>
      </p:sp>
      <p:sp>
        <p:nvSpPr>
          <p:cNvPr id="2" name="Rektangel 1">
            <a:extLst>
              <a:ext uri="{FF2B5EF4-FFF2-40B4-BE49-F238E27FC236}">
                <a16:creationId xmlns:a16="http://schemas.microsoft.com/office/drawing/2014/main" id="{FD098A75-1606-1FBB-4CD8-B30BF3EC415F}"/>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Logo for Helsetilsynet">
            <a:extLst>
              <a:ext uri="{FF2B5EF4-FFF2-40B4-BE49-F238E27FC236}">
                <a16:creationId xmlns:a16="http://schemas.microsoft.com/office/drawing/2014/main" id="{165DD2A9-F9EC-445E-1B47-92C7E0B1B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170" y="5943153"/>
            <a:ext cx="736078" cy="736078"/>
          </a:xfrm>
          <a:prstGeom prst="rect">
            <a:avLst/>
          </a:prstGeom>
        </p:spPr>
      </p:pic>
    </p:spTree>
    <p:extLst>
      <p:ext uri="{BB962C8B-B14F-4D97-AF65-F5344CB8AC3E}">
        <p14:creationId xmlns:p14="http://schemas.microsoft.com/office/powerpoint/2010/main" val="18455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79771855-E30A-7D14-99AE-FBB1763267B6}"/>
              </a:ext>
            </a:extLst>
          </p:cNvPr>
          <p:cNvSpPr>
            <a:spLocks noGrp="1"/>
          </p:cNvSpPr>
          <p:nvPr>
            <p:ph type="title"/>
          </p:nvPr>
        </p:nvSpPr>
        <p:spPr>
          <a:xfrm>
            <a:off x="386006" y="623584"/>
            <a:ext cx="4960694" cy="417902"/>
          </a:xfrm>
        </p:spPr>
        <p:txBody>
          <a:bodyPr>
            <a:noAutofit/>
          </a:bodyPr>
          <a:lstStyle/>
          <a:p>
            <a:r>
              <a:rPr lang="nb-NO" sz="3200" b="1" dirty="0">
                <a:solidFill>
                  <a:srgbClr val="FF0000"/>
                </a:solidFill>
              </a:rPr>
              <a:t>Eksempel fortsetter: </a:t>
            </a:r>
          </a:p>
        </p:txBody>
      </p:sp>
      <p:sp>
        <p:nvSpPr>
          <p:cNvPr id="3" name="Plassholder for innhold 2">
            <a:extLst>
              <a:ext uri="{FF2B5EF4-FFF2-40B4-BE49-F238E27FC236}">
                <a16:creationId xmlns:a16="http://schemas.microsoft.com/office/drawing/2014/main" id="{B3C61C5B-95AA-82CD-8292-B0585CA402D0}"/>
              </a:ext>
            </a:extLst>
          </p:cNvPr>
          <p:cNvSpPr>
            <a:spLocks noGrp="1"/>
          </p:cNvSpPr>
          <p:nvPr>
            <p:ph idx="1"/>
          </p:nvPr>
        </p:nvSpPr>
        <p:spPr>
          <a:xfrm>
            <a:off x="386005" y="1312606"/>
            <a:ext cx="9245627" cy="5215194"/>
          </a:xfrm>
        </p:spPr>
        <p:txBody>
          <a:bodyPr vert="horz" lIns="91440" tIns="45720" rIns="91440" bIns="45720" rtlCol="0" anchor="t">
            <a:noAutofit/>
          </a:bodyPr>
          <a:lstStyle/>
          <a:p>
            <a:pPr marL="0" indent="0">
              <a:buNone/>
            </a:pPr>
            <a:r>
              <a:rPr lang="nb-NO" sz="2400" b="1" dirty="0">
                <a:solidFill>
                  <a:srgbClr val="FF0000"/>
                </a:solidFill>
              </a:rPr>
              <a:t>Etter idemyldring og prioritering av tiltak har vi tro på at følgende tiltak vil bidra til at vi når målet: </a:t>
            </a:r>
          </a:p>
          <a:p>
            <a:pPr marL="228600" indent="-228600">
              <a:buFont typeface="+mj-lt"/>
              <a:buAutoNum type="arabicPeriod"/>
            </a:pPr>
            <a:r>
              <a:rPr lang="nb-NO" sz="2400" dirty="0"/>
              <a:t>Når en familie avlyser et møte skal kontaktperson umiddelbart ta direkte kontakt for å avtale nytt treffpunkt og behov for tilpasning.</a:t>
            </a:r>
          </a:p>
          <a:p>
            <a:pPr marL="228600" indent="-228600">
              <a:buFont typeface="+mj-lt"/>
              <a:buAutoNum type="arabicPeriod"/>
            </a:pPr>
            <a:r>
              <a:rPr lang="nb-NO" sz="2400" dirty="0"/>
              <a:t>Hvis kontaktpersonen er usikker på hvilke tilpasning som er egnet, gitt bekymringen for barnets situasjon, skal kontaktperson drøfte dette i fagmøte eller med nærmeste leder og det skal tas en avgjørelse.</a:t>
            </a:r>
          </a:p>
          <a:p>
            <a:pPr marL="228600" indent="-228600">
              <a:buFont typeface="+mj-lt"/>
              <a:buAutoNum type="arabicPeriod"/>
            </a:pPr>
            <a:r>
              <a:rPr lang="nb-NO" sz="2400" dirty="0"/>
              <a:t>Hvis vi vurderer at det er egnet har vi flere handlingsalternativer for å raskt få dialog med både familie og barnet:</a:t>
            </a:r>
          </a:p>
          <a:p>
            <a:pPr marL="0" indent="0">
              <a:spcBef>
                <a:spcPts val="0"/>
              </a:spcBef>
              <a:buNone/>
            </a:pPr>
            <a:endParaRPr lang="nb-NO" sz="2400" dirty="0"/>
          </a:p>
          <a:p>
            <a:pPr marL="628650" lvl="1" indent="-171450">
              <a:spcBef>
                <a:spcPts val="0"/>
              </a:spcBef>
              <a:spcAft>
                <a:spcPts val="0"/>
              </a:spcAft>
              <a:buFont typeface="Wingdings" panose="05000000000000000000" pitchFamily="2" charset="2"/>
              <a:buChar char="ü"/>
            </a:pPr>
            <a:r>
              <a:rPr lang="nb-NO" sz="2000" dirty="0"/>
              <a:t>Vi kan ha møter på Teams så familien kan bli kjent med oss før vi møtes fysisk. </a:t>
            </a:r>
          </a:p>
          <a:p>
            <a:pPr marL="628650" lvl="1" indent="-171450">
              <a:spcBef>
                <a:spcPts val="0"/>
              </a:spcBef>
              <a:spcAft>
                <a:spcPts val="0"/>
              </a:spcAft>
              <a:buFont typeface="Wingdings" panose="05000000000000000000" pitchFamily="2" charset="2"/>
              <a:buChar char="ü"/>
            </a:pPr>
            <a:r>
              <a:rPr lang="nb-NO" sz="2000" dirty="0"/>
              <a:t>Vi kan ha møter hjemme hos familien hvis de foretrekker det. </a:t>
            </a:r>
          </a:p>
          <a:p>
            <a:pPr marL="628650" lvl="1" indent="-171450">
              <a:spcBef>
                <a:spcPts val="0"/>
              </a:spcBef>
              <a:spcAft>
                <a:spcPts val="0"/>
              </a:spcAft>
              <a:buFont typeface="Wingdings" panose="05000000000000000000" pitchFamily="2" charset="2"/>
              <a:buChar char="ü"/>
            </a:pPr>
            <a:r>
              <a:rPr lang="nb-NO" sz="2000" dirty="0"/>
              <a:t>Vi drøfter med foreldrene hvordan vi kan tilpasse oss så det blir en god situasjon for barnet å snakke med oss, og strekker oss for å imøtekomme dette. </a:t>
            </a:r>
          </a:p>
          <a:p>
            <a:pPr marL="628650" lvl="1" indent="-171450">
              <a:spcBef>
                <a:spcPts val="0"/>
              </a:spcBef>
              <a:spcAft>
                <a:spcPts val="0"/>
              </a:spcAft>
              <a:buFont typeface="Wingdings" panose="05000000000000000000" pitchFamily="2" charset="2"/>
              <a:buChar char="ü"/>
            </a:pPr>
            <a:r>
              <a:rPr lang="nb-NO" sz="2000" dirty="0"/>
              <a:t>Vi foreslår at barnet kan ha med seg noen de er trygge på i møte med oss, selv om det er grunn til at dette ikke skal være foreldrene.  </a:t>
            </a:r>
          </a:p>
        </p:txBody>
      </p:sp>
      <p:pic>
        <p:nvPicPr>
          <p:cNvPr id="5" name="Plassholder for innhold 3">
            <a:extLst>
              <a:ext uri="{FF2B5EF4-FFF2-40B4-BE49-F238E27FC236}">
                <a16:creationId xmlns:a16="http://schemas.microsoft.com/office/drawing/2014/main" id="{AAF897C3-4F04-0047-F687-4ED33C9C5E9D}"/>
              </a:ext>
              <a:ext uri="{C183D7F6-B498-43B3-948B-1728B52AA6E4}">
                <adec:decorative xmlns:adec="http://schemas.microsoft.com/office/drawing/2017/decorative" val="1"/>
              </a:ext>
            </a:extLst>
          </p:cNvPr>
          <p:cNvPicPr>
            <a:picLocks noChangeAspect="1"/>
          </p:cNvPicPr>
          <p:nvPr/>
        </p:nvPicPr>
        <p:blipFill rotWithShape="1">
          <a:blip r:embed="rId3"/>
          <a:srcRect l="58142" t="10257" r="28676" b="43416"/>
          <a:stretch/>
        </p:blipFill>
        <p:spPr>
          <a:xfrm>
            <a:off x="9749621" y="2138836"/>
            <a:ext cx="2056374" cy="2222287"/>
          </a:xfrm>
          <a:prstGeom prst="rect">
            <a:avLst/>
          </a:prstGeom>
        </p:spPr>
      </p:pic>
      <p:sp>
        <p:nvSpPr>
          <p:cNvPr id="2" name="Rektangel 1">
            <a:extLst>
              <a:ext uri="{FF2B5EF4-FFF2-40B4-BE49-F238E27FC236}">
                <a16:creationId xmlns:a16="http://schemas.microsoft.com/office/drawing/2014/main" id="{FD098A75-1606-1FBB-4CD8-B30BF3EC415F}"/>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Logo for Helsetilsynet">
            <a:extLst>
              <a:ext uri="{FF2B5EF4-FFF2-40B4-BE49-F238E27FC236}">
                <a16:creationId xmlns:a16="http://schemas.microsoft.com/office/drawing/2014/main" id="{165DD2A9-F9EC-445E-1B47-92C7E0B1B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9967" y="6117770"/>
            <a:ext cx="736078" cy="736078"/>
          </a:xfrm>
          <a:prstGeom prst="rect">
            <a:avLst/>
          </a:prstGeom>
        </p:spPr>
      </p:pic>
    </p:spTree>
    <p:extLst>
      <p:ext uri="{BB962C8B-B14F-4D97-AF65-F5344CB8AC3E}">
        <p14:creationId xmlns:p14="http://schemas.microsoft.com/office/powerpoint/2010/main" val="9777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775B40-11A6-8A4A-3755-03639520C027}"/>
              </a:ext>
            </a:extLst>
          </p:cNvPr>
          <p:cNvSpPr>
            <a:spLocks noGrp="1"/>
          </p:cNvSpPr>
          <p:nvPr>
            <p:ph type="title"/>
          </p:nvPr>
        </p:nvSpPr>
        <p:spPr>
          <a:xfrm>
            <a:off x="528484" y="561775"/>
            <a:ext cx="10515600" cy="832249"/>
          </a:xfrm>
        </p:spPr>
        <p:txBody>
          <a:bodyPr anchor="b">
            <a:normAutofit/>
          </a:bodyPr>
          <a:lstStyle/>
          <a:p>
            <a:r>
              <a:rPr lang="nb-NO" b="1" dirty="0"/>
              <a:t>Planlegg og iverksett forbedringstiltak</a:t>
            </a:r>
          </a:p>
        </p:txBody>
      </p:sp>
      <p:sp>
        <p:nvSpPr>
          <p:cNvPr id="3" name="Plassholder for innhold 2">
            <a:extLst>
              <a:ext uri="{FF2B5EF4-FFF2-40B4-BE49-F238E27FC236}">
                <a16:creationId xmlns:a16="http://schemas.microsoft.com/office/drawing/2014/main" id="{A86CE324-6015-84A7-E263-12854997B4AE}"/>
              </a:ext>
            </a:extLst>
          </p:cNvPr>
          <p:cNvSpPr>
            <a:spLocks noGrp="1"/>
          </p:cNvSpPr>
          <p:nvPr>
            <p:ph sz="half" idx="1"/>
          </p:nvPr>
        </p:nvSpPr>
        <p:spPr>
          <a:xfrm>
            <a:off x="528484" y="1573610"/>
            <a:ext cx="8232058" cy="4782739"/>
          </a:xfrm>
        </p:spPr>
        <p:txBody>
          <a:bodyPr>
            <a:normAutofit lnSpcReduction="10000"/>
          </a:bodyPr>
          <a:lstStyle/>
          <a:p>
            <a:pPr marL="0" indent="0">
              <a:lnSpc>
                <a:spcPct val="100000"/>
              </a:lnSpc>
              <a:buNone/>
            </a:pPr>
            <a:r>
              <a:rPr lang="nb-NO" sz="2400" b="1" dirty="0"/>
              <a:t>1. Ta stilling til:</a:t>
            </a:r>
          </a:p>
          <a:p>
            <a:pPr>
              <a:lnSpc>
                <a:spcPct val="100000"/>
              </a:lnSpc>
              <a:buFont typeface="Arial" panose="020B0604020202020204" pitchFamily="34" charset="0"/>
              <a:buChar char="•"/>
            </a:pPr>
            <a:r>
              <a:rPr lang="nb-NO" sz="2000" dirty="0"/>
              <a:t> Hva skal gjøres for at vi skal endre måten vi jobber på - så det blir i tråd med forbedringstiltakene?</a:t>
            </a:r>
          </a:p>
          <a:p>
            <a:pPr>
              <a:lnSpc>
                <a:spcPct val="100000"/>
              </a:lnSpc>
              <a:buFont typeface="Arial" panose="020B0604020202020204" pitchFamily="34" charset="0"/>
              <a:buChar char="•"/>
            </a:pPr>
            <a:r>
              <a:rPr lang="nb-NO" sz="2000" dirty="0"/>
              <a:t> Hvem blir involvert i denne nye måten å jobbe på, - og hvem har ansvar for hva?</a:t>
            </a:r>
          </a:p>
          <a:p>
            <a:pPr>
              <a:lnSpc>
                <a:spcPct val="100000"/>
              </a:lnSpc>
            </a:pPr>
            <a:r>
              <a:rPr lang="nb-NO" sz="2000" dirty="0"/>
              <a:t> Hvilke beskrivelser, ressurser, opplæring osv. trenger vi for å iverksette disse endringene?</a:t>
            </a:r>
          </a:p>
          <a:p>
            <a:pPr>
              <a:lnSpc>
                <a:spcPct val="100000"/>
              </a:lnSpc>
              <a:buFont typeface="Arial" panose="020B0604020202020204" pitchFamily="34" charset="0"/>
              <a:buChar char="•"/>
            </a:pPr>
            <a:r>
              <a:rPr lang="nb-NO" sz="2000" b="0" i="0" dirty="0">
                <a:effectLst/>
              </a:rPr>
              <a:t> Når skal vi starte implementeringen av endringene?</a:t>
            </a:r>
          </a:p>
          <a:p>
            <a:pPr>
              <a:lnSpc>
                <a:spcPct val="100000"/>
              </a:lnSpc>
            </a:pPr>
            <a:r>
              <a:rPr lang="nb-NO" sz="2000" dirty="0">
                <a:solidFill>
                  <a:schemeClr val="tx1"/>
                </a:solidFill>
              </a:rPr>
              <a:t>Svarene gir dere en </a:t>
            </a:r>
            <a:r>
              <a:rPr lang="nb-NO" sz="2000" dirty="0">
                <a:solidFill>
                  <a:srgbClr val="FF0000"/>
                </a:solidFill>
              </a:rPr>
              <a:t>plan </a:t>
            </a:r>
            <a:r>
              <a:rPr lang="nb-NO" sz="2000" dirty="0">
                <a:solidFill>
                  <a:schemeClr val="tx1"/>
                </a:solidFill>
              </a:rPr>
              <a:t>for hvordan forbedringen skal skje!</a:t>
            </a:r>
          </a:p>
          <a:p>
            <a:pPr marL="0" indent="0">
              <a:lnSpc>
                <a:spcPct val="100000"/>
              </a:lnSpc>
              <a:buNone/>
            </a:pPr>
            <a:endParaRPr lang="nb-NO" sz="2400" dirty="0">
              <a:solidFill>
                <a:schemeClr val="tx1"/>
              </a:solidFill>
            </a:endParaRPr>
          </a:p>
          <a:p>
            <a:pPr marL="0" indent="0">
              <a:lnSpc>
                <a:spcPct val="100000"/>
              </a:lnSpc>
              <a:buNone/>
            </a:pPr>
            <a:r>
              <a:rPr lang="nb-NO" sz="2400" b="1" i="0" dirty="0">
                <a:effectLst/>
              </a:rPr>
              <a:t>2. Gjennomfør de nødvendige tiltakene for å implementere endringene og sikre at de blir fulgt.</a:t>
            </a:r>
          </a:p>
          <a:p>
            <a:pPr>
              <a:lnSpc>
                <a:spcPct val="100000"/>
              </a:lnSpc>
            </a:pPr>
            <a:endParaRPr lang="nb-NO" sz="1500" dirty="0"/>
          </a:p>
          <a:p>
            <a:pPr marL="0" indent="0">
              <a:lnSpc>
                <a:spcPct val="100000"/>
              </a:lnSpc>
              <a:buNone/>
            </a:pPr>
            <a:endParaRPr lang="nb-NO" sz="1500" dirty="0"/>
          </a:p>
        </p:txBody>
      </p:sp>
      <p:pic>
        <p:nvPicPr>
          <p:cNvPr id="5" name="Plassholder for innhold 3">
            <a:extLst>
              <a:ext uri="{FF2B5EF4-FFF2-40B4-BE49-F238E27FC236}">
                <a16:creationId xmlns:a16="http://schemas.microsoft.com/office/drawing/2014/main" id="{FD00F74A-09CA-6743-359D-688E9C681715}"/>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58142" t="10257" r="28676" b="43416"/>
          <a:stretch/>
        </p:blipFill>
        <p:spPr>
          <a:xfrm>
            <a:off x="9162782" y="2168718"/>
            <a:ext cx="2786853" cy="2999740"/>
          </a:xfrm>
          <a:prstGeom prst="rect">
            <a:avLst/>
          </a:prstGeom>
        </p:spPr>
      </p:pic>
      <p:sp>
        <p:nvSpPr>
          <p:cNvPr id="4" name="Plassholder for dato 3">
            <a:extLst>
              <a:ext uri="{FF2B5EF4-FFF2-40B4-BE49-F238E27FC236}">
                <a16:creationId xmlns:a16="http://schemas.microsoft.com/office/drawing/2014/main" id="{F5B99B77-806E-240F-E655-2D2B97119676}"/>
              </a:ext>
            </a:extLst>
          </p:cNvPr>
          <p:cNvSpPr>
            <a:spLocks noGrp="1"/>
          </p:cNvSpPr>
          <p:nvPr>
            <p:ph type="dt" sz="half" idx="10"/>
          </p:nvPr>
        </p:nvSpPr>
        <p:spPr/>
        <p:txBody>
          <a:bodyPr anchor="ctr">
            <a:normAutofit/>
          </a:bodyPr>
          <a:lstStyle/>
          <a:p>
            <a:pPr rtl="0">
              <a:spcAft>
                <a:spcPts val="600"/>
              </a:spcAft>
            </a:pPr>
            <a:fld id="{1D99FE8D-F23E-4315-9473-C90F441FE926}" type="datetime1">
              <a:rPr lang="nb-NO" smtClean="0"/>
              <a:pPr rtl="0">
                <a:spcAft>
                  <a:spcPts val="600"/>
                </a:spcAft>
              </a:pPr>
              <a:t>03.09.2024</a:t>
            </a:fld>
            <a:endParaRPr lang="en-US"/>
          </a:p>
        </p:txBody>
      </p:sp>
      <p:sp>
        <p:nvSpPr>
          <p:cNvPr id="6" name="Rektangel 5">
            <a:extLst>
              <a:ext uri="{FF2B5EF4-FFF2-40B4-BE49-F238E27FC236}">
                <a16:creationId xmlns:a16="http://schemas.microsoft.com/office/drawing/2014/main" id="{6F6CD039-0ECB-B8E1-1479-7F9CE62EB865}"/>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D336F9C3-292D-E46B-6789-9042A0F1E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3557" y="5985397"/>
            <a:ext cx="736078" cy="736078"/>
          </a:xfrm>
          <a:prstGeom prst="rect">
            <a:avLst/>
          </a:prstGeom>
        </p:spPr>
      </p:pic>
    </p:spTree>
    <p:extLst>
      <p:ext uri="{BB962C8B-B14F-4D97-AF65-F5344CB8AC3E}">
        <p14:creationId xmlns:p14="http://schemas.microsoft.com/office/powerpoint/2010/main" val="9060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775B40-11A6-8A4A-3755-03639520C027}"/>
              </a:ext>
            </a:extLst>
          </p:cNvPr>
          <p:cNvSpPr>
            <a:spLocks noGrp="1"/>
          </p:cNvSpPr>
          <p:nvPr>
            <p:ph type="title"/>
          </p:nvPr>
        </p:nvSpPr>
        <p:spPr>
          <a:xfrm>
            <a:off x="196290" y="435635"/>
            <a:ext cx="10515600" cy="654786"/>
          </a:xfrm>
        </p:spPr>
        <p:txBody>
          <a:bodyPr anchor="b">
            <a:normAutofit fontScale="90000"/>
          </a:bodyPr>
          <a:lstStyle/>
          <a:p>
            <a:r>
              <a:rPr lang="nb-NO" b="1" dirty="0"/>
              <a:t>Test om forbedringstiltakene virker</a:t>
            </a:r>
          </a:p>
        </p:txBody>
      </p:sp>
      <p:sp>
        <p:nvSpPr>
          <p:cNvPr id="3" name="Plassholder for innhold 2">
            <a:extLst>
              <a:ext uri="{FF2B5EF4-FFF2-40B4-BE49-F238E27FC236}">
                <a16:creationId xmlns:a16="http://schemas.microsoft.com/office/drawing/2014/main" id="{A86CE324-6015-84A7-E263-12854997B4AE}"/>
              </a:ext>
            </a:extLst>
          </p:cNvPr>
          <p:cNvSpPr>
            <a:spLocks noGrp="1"/>
          </p:cNvSpPr>
          <p:nvPr>
            <p:ph sz="half" idx="1"/>
          </p:nvPr>
        </p:nvSpPr>
        <p:spPr>
          <a:xfrm>
            <a:off x="196290" y="1334529"/>
            <a:ext cx="9157775" cy="5406703"/>
          </a:xfrm>
        </p:spPr>
        <p:txBody>
          <a:bodyPr>
            <a:noAutofit/>
          </a:bodyPr>
          <a:lstStyle/>
          <a:p>
            <a:pPr>
              <a:lnSpc>
                <a:spcPct val="100000"/>
              </a:lnSpc>
              <a:buFont typeface="Wingdings" panose="05000000000000000000" pitchFamily="2" charset="2"/>
              <a:buChar char="Ø"/>
            </a:pPr>
            <a:r>
              <a:rPr lang="nb-NO" sz="2400" dirty="0"/>
              <a:t>Gjennomfør målinger av barnevernsarbeidet og sammenlign resultater for å se utvikling og endring over tid. </a:t>
            </a:r>
            <a:endParaRPr lang="nb-NO" sz="800" dirty="0"/>
          </a:p>
          <a:p>
            <a:pPr>
              <a:lnSpc>
                <a:spcPct val="100000"/>
              </a:lnSpc>
              <a:buFont typeface="Wingdings" panose="05000000000000000000" pitchFamily="2" charset="2"/>
              <a:buChar char="Ø"/>
            </a:pPr>
            <a:r>
              <a:rPr lang="nb-NO" sz="2400" b="1" dirty="0">
                <a:solidFill>
                  <a:srgbClr val="FF0000"/>
                </a:solidFill>
              </a:rPr>
              <a:t> Ny egenkontroll </a:t>
            </a:r>
            <a:r>
              <a:rPr lang="nb-NO" sz="2400" b="1" i="0" dirty="0">
                <a:solidFill>
                  <a:srgbClr val="FF0000"/>
                </a:solidFill>
                <a:effectLst/>
              </a:rPr>
              <a:t>vil kunne gi dere pålitelige måleresultater som kan brukes til evaluering og oppfølging.</a:t>
            </a:r>
          </a:p>
          <a:p>
            <a:pPr lvl="1">
              <a:lnSpc>
                <a:spcPct val="100000"/>
              </a:lnSpc>
              <a:buFontTx/>
              <a:buChar char="-"/>
            </a:pPr>
            <a:r>
              <a:rPr lang="nb-NO" sz="2000" dirty="0"/>
              <a:t>Endring? Forbedring? Når vi målet?</a:t>
            </a:r>
          </a:p>
          <a:p>
            <a:pPr lvl="1">
              <a:lnSpc>
                <a:spcPct val="100000"/>
              </a:lnSpc>
              <a:buFontTx/>
              <a:buChar char="-"/>
            </a:pPr>
            <a:r>
              <a:rPr lang="nb-NO" sz="2000" dirty="0"/>
              <a:t>Behov for justeringer? Andre tiltak? Ny runde for å vurdere </a:t>
            </a:r>
            <a:r>
              <a:rPr lang="nb-NO" sz="2000" dirty="0" err="1"/>
              <a:t>rotårsaker</a:t>
            </a:r>
            <a:r>
              <a:rPr lang="nb-NO" sz="2000" dirty="0"/>
              <a:t> til problemene? </a:t>
            </a:r>
          </a:p>
          <a:p>
            <a:pPr lvl="1">
              <a:lnSpc>
                <a:spcPct val="100000"/>
              </a:lnSpc>
              <a:buFontTx/>
              <a:buChar char="-"/>
            </a:pPr>
            <a:r>
              <a:rPr lang="nb-NO" sz="2000" dirty="0"/>
              <a:t>Er det tiltakene som har bidratt til endringen? </a:t>
            </a:r>
          </a:p>
          <a:p>
            <a:pPr lvl="1">
              <a:lnSpc>
                <a:spcPct val="100000"/>
              </a:lnSpc>
              <a:buFontTx/>
              <a:buChar char="-"/>
            </a:pPr>
            <a:r>
              <a:rPr lang="nb-NO" sz="2000" dirty="0"/>
              <a:t>Har det oppstått bivirkninger? </a:t>
            </a:r>
          </a:p>
          <a:p>
            <a:pPr lvl="1">
              <a:lnSpc>
                <a:spcPct val="100000"/>
              </a:lnSpc>
              <a:buFontTx/>
              <a:buChar char="-"/>
            </a:pPr>
            <a:r>
              <a:rPr lang="nb-NO" sz="2000" dirty="0"/>
              <a:t>Tror vi at denne nye måten å jobbe på er til beste for barna og mulig å opprettholde?</a:t>
            </a:r>
          </a:p>
          <a:p>
            <a:pPr lvl="1">
              <a:lnSpc>
                <a:spcPct val="100000"/>
              </a:lnSpc>
              <a:buFontTx/>
              <a:buChar char="-"/>
            </a:pPr>
            <a:endParaRPr lang="nb-NO" sz="800" dirty="0"/>
          </a:p>
          <a:p>
            <a:pPr>
              <a:lnSpc>
                <a:spcPct val="100000"/>
              </a:lnSpc>
              <a:buFont typeface="Wingdings" panose="05000000000000000000" pitchFamily="2" charset="2"/>
              <a:buChar char="Ø"/>
            </a:pPr>
            <a:r>
              <a:rPr lang="nb-NO" sz="2400" dirty="0"/>
              <a:t>Påfølgende egenkontroller vil gi ytterligere innsikt i endringene og om de opprettholdes over tid. </a:t>
            </a:r>
          </a:p>
        </p:txBody>
      </p:sp>
      <p:pic>
        <p:nvPicPr>
          <p:cNvPr id="5" name="Plassholder for innhold 3">
            <a:extLst>
              <a:ext uri="{FF2B5EF4-FFF2-40B4-BE49-F238E27FC236}">
                <a16:creationId xmlns:a16="http://schemas.microsoft.com/office/drawing/2014/main" id="{272E0564-EFA4-9763-E7F1-FD9B5AE85EA9}"/>
              </a:ext>
              <a:ext uri="{C183D7F6-B498-43B3-948B-1728B52AA6E4}">
                <adec:decorative xmlns:adec="http://schemas.microsoft.com/office/drawing/2017/decorative" val="1"/>
              </a:ext>
            </a:extLst>
          </p:cNvPr>
          <p:cNvPicPr>
            <a:picLocks noChangeAspect="1"/>
          </p:cNvPicPr>
          <p:nvPr/>
        </p:nvPicPr>
        <p:blipFill rotWithShape="1">
          <a:blip r:embed="rId3"/>
          <a:srcRect l="72459" t="9189" r="14208" b="42705"/>
          <a:stretch/>
        </p:blipFill>
        <p:spPr>
          <a:xfrm>
            <a:off x="8835081" y="2373288"/>
            <a:ext cx="2839353" cy="3150183"/>
          </a:xfrm>
          <a:prstGeom prst="rect">
            <a:avLst/>
          </a:prstGeom>
          <a:noFill/>
        </p:spPr>
      </p:pic>
      <p:sp>
        <p:nvSpPr>
          <p:cNvPr id="6" name="Rektangel 5">
            <a:extLst>
              <a:ext uri="{FF2B5EF4-FFF2-40B4-BE49-F238E27FC236}">
                <a16:creationId xmlns:a16="http://schemas.microsoft.com/office/drawing/2014/main" id="{63C7ABB0-A882-9564-7E79-101E67CBBFE5}"/>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0420EDD1-4459-CC44-5870-191888AB1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9633" y="6005155"/>
            <a:ext cx="736078" cy="736078"/>
          </a:xfrm>
          <a:prstGeom prst="rect">
            <a:avLst/>
          </a:prstGeom>
        </p:spPr>
      </p:pic>
    </p:spTree>
    <p:extLst>
      <p:ext uri="{BB962C8B-B14F-4D97-AF65-F5344CB8AC3E}">
        <p14:creationId xmlns:p14="http://schemas.microsoft.com/office/powerpoint/2010/main" val="31375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DF997-388E-0599-6815-8076D48A0BC6}"/>
              </a:ext>
            </a:extLst>
          </p:cNvPr>
          <p:cNvSpPr>
            <a:spLocks noGrp="1"/>
          </p:cNvSpPr>
          <p:nvPr>
            <p:ph type="title"/>
          </p:nvPr>
        </p:nvSpPr>
        <p:spPr>
          <a:xfrm>
            <a:off x="616974" y="592733"/>
            <a:ext cx="10515600" cy="701782"/>
          </a:xfrm>
        </p:spPr>
        <p:txBody>
          <a:bodyPr anchor="b">
            <a:normAutofit/>
          </a:bodyPr>
          <a:lstStyle/>
          <a:p>
            <a:r>
              <a:rPr lang="nb-NO" b="1" dirty="0"/>
              <a:t>Implementer tiltakene som fast praksis</a:t>
            </a:r>
          </a:p>
        </p:txBody>
      </p:sp>
      <p:sp>
        <p:nvSpPr>
          <p:cNvPr id="3" name="Plassholder for innhold 2">
            <a:extLst>
              <a:ext uri="{FF2B5EF4-FFF2-40B4-BE49-F238E27FC236}">
                <a16:creationId xmlns:a16="http://schemas.microsoft.com/office/drawing/2014/main" id="{7C90D161-D085-BB75-004D-1C796EB3A4E3}"/>
              </a:ext>
            </a:extLst>
          </p:cNvPr>
          <p:cNvSpPr>
            <a:spLocks noGrp="1"/>
          </p:cNvSpPr>
          <p:nvPr>
            <p:ph sz="half" idx="1"/>
          </p:nvPr>
        </p:nvSpPr>
        <p:spPr>
          <a:xfrm>
            <a:off x="616975" y="1970448"/>
            <a:ext cx="7897634" cy="4385902"/>
          </a:xfrm>
        </p:spPr>
        <p:txBody>
          <a:bodyPr>
            <a:normAutofit/>
          </a:bodyPr>
          <a:lstStyle/>
          <a:p>
            <a:pPr>
              <a:lnSpc>
                <a:spcPct val="100000"/>
              </a:lnSpc>
            </a:pPr>
            <a:r>
              <a:rPr lang="nb-NO" sz="2400" dirty="0"/>
              <a:t>Implementeringsfasen tar tid</a:t>
            </a:r>
          </a:p>
          <a:p>
            <a:pPr>
              <a:lnSpc>
                <a:spcPct val="100000"/>
              </a:lnSpc>
            </a:pPr>
            <a:r>
              <a:rPr lang="nb-NO" sz="2400" dirty="0"/>
              <a:t>Behovet for tilrettelegging og støtte er større enn i testfasen</a:t>
            </a:r>
          </a:p>
          <a:p>
            <a:pPr>
              <a:lnSpc>
                <a:spcPct val="100000"/>
              </a:lnSpc>
            </a:pPr>
            <a:r>
              <a:rPr lang="nb-NO" sz="2400" dirty="0"/>
              <a:t>Krever endringer i støtteprosesser, som opplæring, prosedyrer etc. </a:t>
            </a:r>
          </a:p>
          <a:p>
            <a:pPr>
              <a:lnSpc>
                <a:spcPct val="100000"/>
              </a:lnSpc>
            </a:pPr>
            <a:r>
              <a:rPr lang="nb-NO" sz="2400" dirty="0"/>
              <a:t>Krever støtte fra ledelse og andre støttefunksjoner om at:     </a:t>
            </a:r>
            <a:r>
              <a:rPr lang="nb-NO" sz="2400" b="1" dirty="0"/>
              <a:t>«dette er sånn vi gjør arbeidet hos oss nå»</a:t>
            </a:r>
            <a:r>
              <a:rPr lang="nb-NO" sz="2400" dirty="0"/>
              <a:t>. </a:t>
            </a:r>
          </a:p>
          <a:p>
            <a:pPr>
              <a:lnSpc>
                <a:spcPct val="100000"/>
              </a:lnSpc>
            </a:pPr>
            <a:r>
              <a:rPr lang="nb-NO" sz="2400" dirty="0"/>
              <a:t>Krever oppmerksomhet, forståelse og håndtering av de menneskelige sidene ved å skulle gjennomføre endringer i hvordan vi utfører vårt arbeid, oppgaver og handlinger.</a:t>
            </a:r>
          </a:p>
          <a:p>
            <a:pPr>
              <a:lnSpc>
                <a:spcPct val="100000"/>
              </a:lnSpc>
            </a:pPr>
            <a:endParaRPr lang="nb-NO" sz="1300" dirty="0"/>
          </a:p>
        </p:txBody>
      </p:sp>
      <p:pic>
        <p:nvPicPr>
          <p:cNvPr id="5" name="Plassholder for innhold 3">
            <a:extLst>
              <a:ext uri="{FF2B5EF4-FFF2-40B4-BE49-F238E27FC236}">
                <a16:creationId xmlns:a16="http://schemas.microsoft.com/office/drawing/2014/main" id="{DF1A0B03-5512-C2DE-A7A6-4CCB0D98E9EE}"/>
              </a:ext>
              <a:ext uri="{C183D7F6-B498-43B3-948B-1728B52AA6E4}">
                <adec:decorative xmlns:adec="http://schemas.microsoft.com/office/drawing/2017/decorative" val="1"/>
              </a:ext>
            </a:extLst>
          </p:cNvPr>
          <p:cNvPicPr>
            <a:picLocks noChangeAspect="1"/>
          </p:cNvPicPr>
          <p:nvPr/>
        </p:nvPicPr>
        <p:blipFill rotWithShape="1">
          <a:blip r:embed="rId3"/>
          <a:srcRect l="86557" t="10613" r="-109" b="41637"/>
          <a:stretch/>
        </p:blipFill>
        <p:spPr>
          <a:xfrm>
            <a:off x="8514609" y="2291724"/>
            <a:ext cx="2692377" cy="2917104"/>
          </a:xfrm>
          <a:prstGeom prst="rect">
            <a:avLst/>
          </a:prstGeom>
          <a:noFill/>
        </p:spPr>
      </p:pic>
      <p:sp>
        <p:nvSpPr>
          <p:cNvPr id="6" name="Rektangel 5">
            <a:extLst>
              <a:ext uri="{FF2B5EF4-FFF2-40B4-BE49-F238E27FC236}">
                <a16:creationId xmlns:a16="http://schemas.microsoft.com/office/drawing/2014/main" id="{B9B51633-1CD3-B067-CF5A-DA3D4CD58A4E}"/>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F81C588C-8036-873B-F5EA-E546FD691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6986" y="5988311"/>
            <a:ext cx="736078" cy="736078"/>
          </a:xfrm>
          <a:prstGeom prst="rect">
            <a:avLst/>
          </a:prstGeom>
        </p:spPr>
      </p:pic>
    </p:spTree>
    <p:extLst>
      <p:ext uri="{BB962C8B-B14F-4D97-AF65-F5344CB8AC3E}">
        <p14:creationId xmlns:p14="http://schemas.microsoft.com/office/powerpoint/2010/main" val="158479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nb-no" sz="8000"/>
              <a:t>Forbedring </a:t>
            </a:r>
            <a:r>
              <a:rPr lang="nb-NO" sz="8000"/>
              <a:t>– </a:t>
            </a:r>
            <a:r>
              <a:rPr lang="nb-no" sz="8000"/>
              <a:t>steg for steg</a:t>
            </a:r>
          </a:p>
        </p:txBody>
      </p:sp>
      <p:sp>
        <p:nvSpPr>
          <p:cNvPr id="3" name="Undertittel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nb-no" sz="2400">
                <a:solidFill>
                  <a:schemeClr val="tx1">
                    <a:lumMod val="85000"/>
                    <a:lumOff val="15000"/>
                  </a:schemeClr>
                </a:solidFill>
              </a:rPr>
              <a:t>Strategi for å lykkes</a:t>
            </a:r>
          </a:p>
        </p:txBody>
      </p:sp>
      <p:pic>
        <p:nvPicPr>
          <p:cNvPr id="5" name="Bilde 4" descr="Et bilde med bygning, sitter, benk, side&#10;&#10;Beskrivelse generert automatisk">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
        <p:nvSpPr>
          <p:cNvPr id="4" name="Rektangel 3">
            <a:extLst>
              <a:ext uri="{FF2B5EF4-FFF2-40B4-BE49-F238E27FC236}">
                <a16:creationId xmlns:a16="http://schemas.microsoft.com/office/drawing/2014/main" id="{AED6A8AB-F9CD-C238-7BCF-B9061CBD4D4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36210568-8E5B-B843-AFC1-BE6F293B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061" y="5927697"/>
            <a:ext cx="736078" cy="736078"/>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Lærere som smiler og skriver på tavlen">
            <a:extLst>
              <a:ext uri="{FF2B5EF4-FFF2-40B4-BE49-F238E27FC236}">
                <a16:creationId xmlns:a16="http://schemas.microsoft.com/office/drawing/2014/main" id="{E6A373F8-B5DC-F95B-3E53-85AE8645619D}"/>
              </a:ext>
            </a:extLst>
          </p:cNvPr>
          <p:cNvPicPr>
            <a:picLocks noChangeAspect="1"/>
          </p:cNvPicPr>
          <p:nvPr/>
        </p:nvPicPr>
        <p:blipFill rotWithShape="1">
          <a:blip r:embed="rId3"/>
          <a:srcRect l="5639" r="27601" b="-2"/>
          <a:stretch/>
        </p:blipFill>
        <p:spPr>
          <a:xfrm>
            <a:off x="6866880" y="1645684"/>
            <a:ext cx="4546791" cy="4394200"/>
          </a:xfrm>
          <a:prstGeom prst="rect">
            <a:avLst/>
          </a:prstGeom>
          <a:noFill/>
        </p:spPr>
      </p:pic>
      <p:sp>
        <p:nvSpPr>
          <p:cNvPr id="2" name="Tittel 1">
            <a:extLst>
              <a:ext uri="{FF2B5EF4-FFF2-40B4-BE49-F238E27FC236}">
                <a16:creationId xmlns:a16="http://schemas.microsoft.com/office/drawing/2014/main" id="{86D9D6D0-347B-193F-2C10-DD34BAA0B6F9}"/>
              </a:ext>
            </a:extLst>
          </p:cNvPr>
          <p:cNvSpPr>
            <a:spLocks noGrp="1"/>
          </p:cNvSpPr>
          <p:nvPr>
            <p:ph type="title"/>
          </p:nvPr>
        </p:nvSpPr>
        <p:spPr>
          <a:xfrm>
            <a:off x="838200" y="541797"/>
            <a:ext cx="10515600" cy="1325563"/>
          </a:xfrm>
        </p:spPr>
        <p:txBody>
          <a:bodyPr anchor="b">
            <a:normAutofit/>
          </a:bodyPr>
          <a:lstStyle/>
          <a:p>
            <a:r>
              <a:rPr lang="nb-NO" b="1" dirty="0"/>
              <a:t>Følg kontinuerlig med på arbeidet og korriger når det er nødvendig</a:t>
            </a:r>
          </a:p>
        </p:txBody>
      </p:sp>
      <p:sp>
        <p:nvSpPr>
          <p:cNvPr id="3" name="Plassholder for innhold 2">
            <a:extLst>
              <a:ext uri="{FF2B5EF4-FFF2-40B4-BE49-F238E27FC236}">
                <a16:creationId xmlns:a16="http://schemas.microsoft.com/office/drawing/2014/main" id="{083DDAAC-5ADD-FEA8-85A2-8F46304C94E9}"/>
              </a:ext>
            </a:extLst>
          </p:cNvPr>
          <p:cNvSpPr>
            <a:spLocks noGrp="1"/>
          </p:cNvSpPr>
          <p:nvPr>
            <p:ph sz="half" idx="1"/>
          </p:nvPr>
        </p:nvSpPr>
        <p:spPr>
          <a:xfrm>
            <a:off x="838200" y="2217007"/>
            <a:ext cx="5181600" cy="3959955"/>
          </a:xfrm>
        </p:spPr>
        <p:txBody>
          <a:bodyPr>
            <a:normAutofit/>
          </a:bodyPr>
          <a:lstStyle/>
          <a:p>
            <a:r>
              <a:rPr lang="nb-NO" dirty="0"/>
              <a:t>Lederansvar for å opprettholde forsvarlig praksis</a:t>
            </a:r>
          </a:p>
          <a:p>
            <a:r>
              <a:rPr lang="nb-NO" dirty="0"/>
              <a:t>Kontinuerlig egenkontroll</a:t>
            </a:r>
          </a:p>
          <a:p>
            <a:r>
              <a:rPr lang="nb-NO" dirty="0"/>
              <a:t>Løpende dialog for læring</a:t>
            </a:r>
          </a:p>
          <a:p>
            <a:r>
              <a:rPr lang="nb-NO" dirty="0"/>
              <a:t>Andre tiltak for kvalitetskontroll</a:t>
            </a:r>
          </a:p>
          <a:p>
            <a:r>
              <a:rPr lang="nb-NO" dirty="0"/>
              <a:t>Lederansvar for forbedringsprosesser</a:t>
            </a:r>
          </a:p>
          <a:p>
            <a:endParaRPr lang="nb-NO" dirty="0"/>
          </a:p>
        </p:txBody>
      </p:sp>
      <p:pic>
        <p:nvPicPr>
          <p:cNvPr id="5" name="Plassholder for innhold 3">
            <a:extLst>
              <a:ext uri="{FF2B5EF4-FFF2-40B4-BE49-F238E27FC236}">
                <a16:creationId xmlns:a16="http://schemas.microsoft.com/office/drawing/2014/main" id="{BA95604E-30C5-BBA6-03DD-038733166D36}"/>
              </a:ext>
              <a:ext uri="{C183D7F6-B498-43B3-948B-1728B52AA6E4}">
                <adec:decorative xmlns:adec="http://schemas.microsoft.com/office/drawing/2017/decorative" val="1"/>
              </a:ext>
            </a:extLst>
          </p:cNvPr>
          <p:cNvPicPr>
            <a:picLocks noChangeAspect="1"/>
          </p:cNvPicPr>
          <p:nvPr/>
        </p:nvPicPr>
        <p:blipFill rotWithShape="1">
          <a:blip r:embed="rId4"/>
          <a:srcRect l="86557" t="10613" r="-109" b="41637"/>
          <a:stretch/>
        </p:blipFill>
        <p:spPr>
          <a:xfrm>
            <a:off x="5325121" y="3982707"/>
            <a:ext cx="2811242" cy="3045890"/>
          </a:xfrm>
          <a:prstGeom prst="rect">
            <a:avLst/>
          </a:prstGeom>
          <a:noFill/>
        </p:spPr>
      </p:pic>
      <p:sp>
        <p:nvSpPr>
          <p:cNvPr id="7" name="Rektangel 6">
            <a:extLst>
              <a:ext uri="{FF2B5EF4-FFF2-40B4-BE49-F238E27FC236}">
                <a16:creationId xmlns:a16="http://schemas.microsoft.com/office/drawing/2014/main" id="{8EF45D6C-32A3-24AF-AEAC-A2D77F392EF8}"/>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Logo for Helsetilsynet">
            <a:extLst>
              <a:ext uri="{FF2B5EF4-FFF2-40B4-BE49-F238E27FC236}">
                <a16:creationId xmlns:a16="http://schemas.microsoft.com/office/drawing/2014/main" id="{AE8A2753-A35D-F2DC-CD0A-43C3BE56F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3671" y="6039884"/>
            <a:ext cx="736078" cy="736078"/>
          </a:xfrm>
          <a:prstGeom prst="rect">
            <a:avLst/>
          </a:prstGeom>
        </p:spPr>
      </p:pic>
    </p:spTree>
    <p:extLst>
      <p:ext uri="{BB962C8B-B14F-4D97-AF65-F5344CB8AC3E}">
        <p14:creationId xmlns:p14="http://schemas.microsoft.com/office/powerpoint/2010/main" val="206084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B2EA78-AEB3-469B-9025-3B17201A457B}"/>
              </a:ext>
            </a:extLst>
          </p:cNvPr>
          <p:cNvSpPr>
            <a:spLocks noGrp="1"/>
          </p:cNvSpPr>
          <p:nvPr>
            <p:ph type="ctrTitle"/>
          </p:nvPr>
        </p:nvSpPr>
        <p:spPr>
          <a:xfrm>
            <a:off x="1100051" y="1043158"/>
            <a:ext cx="10058400" cy="2264467"/>
          </a:xfrm>
        </p:spPr>
        <p:txBody>
          <a:bodyPr rtlCol="0" anchor="ctr">
            <a:normAutofit/>
          </a:bodyPr>
          <a:lstStyle/>
          <a:p>
            <a:pPr lvl="0" rtl="0"/>
            <a:r>
              <a:rPr lang="nb-no" sz="4800" b="1" i="1" dirty="0">
                <a:solidFill>
                  <a:schemeClr val="tx1"/>
                </a:solidFill>
              </a:rPr>
              <a:t>«</a:t>
            </a:r>
            <a:r>
              <a:rPr lang="nb-no" sz="4800" b="1" i="1" dirty="0" err="1">
                <a:solidFill>
                  <a:schemeClr val="tx1"/>
                </a:solidFill>
              </a:rPr>
              <a:t>Don`t</a:t>
            </a:r>
            <a:r>
              <a:rPr lang="nb-no" sz="4800" b="1" i="1" dirty="0">
                <a:solidFill>
                  <a:schemeClr val="tx1"/>
                </a:solidFill>
              </a:rPr>
              <a:t> jump to </a:t>
            </a:r>
            <a:r>
              <a:rPr lang="nb-no" sz="4800" b="1" i="1" dirty="0" err="1">
                <a:solidFill>
                  <a:schemeClr val="tx1"/>
                </a:solidFill>
              </a:rPr>
              <a:t>conclusions</a:t>
            </a:r>
            <a:r>
              <a:rPr lang="nb-no" sz="4800" b="1" i="1" dirty="0">
                <a:solidFill>
                  <a:schemeClr val="tx1"/>
                </a:solidFill>
              </a:rPr>
              <a:t>.»</a:t>
            </a:r>
          </a:p>
        </p:txBody>
      </p:sp>
      <p:sp>
        <p:nvSpPr>
          <p:cNvPr id="3" name="Undertittel 2">
            <a:extLst>
              <a:ext uri="{FF2B5EF4-FFF2-40B4-BE49-F238E27FC236}">
                <a16:creationId xmlns:a16="http://schemas.microsoft.com/office/drawing/2014/main" id="{255E1F2F-E259-4EA8-9FFD-3A10AF541859}"/>
              </a:ext>
            </a:extLst>
          </p:cNvPr>
          <p:cNvSpPr>
            <a:spLocks noGrp="1"/>
          </p:cNvSpPr>
          <p:nvPr>
            <p:ph type="subTitle" idx="1"/>
          </p:nvPr>
        </p:nvSpPr>
        <p:spPr>
          <a:xfrm>
            <a:off x="1100051" y="3657600"/>
            <a:ext cx="10058400" cy="1710814"/>
          </a:xfrm>
        </p:spPr>
        <p:txBody>
          <a:bodyPr rtlCol="0">
            <a:normAutofit/>
          </a:bodyPr>
          <a:lstStyle/>
          <a:p>
            <a:pPr rtl="0"/>
            <a:r>
              <a:rPr lang="nb-no" sz="3600" dirty="0"/>
              <a:t>– </a:t>
            </a:r>
            <a:r>
              <a:rPr lang="nb-NO" sz="3600" dirty="0"/>
              <a:t>Gi dere selv tid til å forstå situasjonen før dere starter innsatsen med å forbedre den</a:t>
            </a:r>
            <a:endParaRPr lang="nb-no" sz="3600" dirty="0"/>
          </a:p>
        </p:txBody>
      </p:sp>
      <p:sp>
        <p:nvSpPr>
          <p:cNvPr id="4" name="Rektangel 3">
            <a:extLst>
              <a:ext uri="{FF2B5EF4-FFF2-40B4-BE49-F238E27FC236}">
                <a16:creationId xmlns:a16="http://schemas.microsoft.com/office/drawing/2014/main" id="{F9477FFE-212C-C8A4-9F95-564866DCE70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Logo for Helsetilsynet">
            <a:extLst>
              <a:ext uri="{FF2B5EF4-FFF2-40B4-BE49-F238E27FC236}">
                <a16:creationId xmlns:a16="http://schemas.microsoft.com/office/drawing/2014/main" id="{D0BE7832-5A5F-CDA3-EC32-FAA713712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061" y="5927697"/>
            <a:ext cx="736078" cy="736078"/>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9B96B-A682-8617-5066-9D4152E5A6A0}"/>
              </a:ext>
            </a:extLst>
          </p:cNvPr>
          <p:cNvSpPr>
            <a:spLocks noGrp="1"/>
          </p:cNvSpPr>
          <p:nvPr>
            <p:ph type="title"/>
          </p:nvPr>
        </p:nvSpPr>
        <p:spPr/>
        <p:txBody>
          <a:bodyPr/>
          <a:lstStyle/>
          <a:p>
            <a:r>
              <a:rPr lang="en-US" err="1"/>
              <a:t>Prinsipper</a:t>
            </a:r>
            <a:r>
              <a:rPr lang="en-US"/>
              <a:t> for </a:t>
            </a:r>
            <a:r>
              <a:rPr lang="en-US" err="1"/>
              <a:t>forbedringsarbeid</a:t>
            </a:r>
            <a:endParaRPr lang="en-US"/>
          </a:p>
        </p:txBody>
      </p:sp>
      <p:sp>
        <p:nvSpPr>
          <p:cNvPr id="2" name="Plassholder for dato 1">
            <a:extLst>
              <a:ext uri="{FF2B5EF4-FFF2-40B4-BE49-F238E27FC236}">
                <a16:creationId xmlns:a16="http://schemas.microsoft.com/office/drawing/2014/main" id="{1BE4D777-D731-41BE-B382-140457D8B05B}"/>
              </a:ext>
            </a:extLst>
          </p:cNvPr>
          <p:cNvSpPr>
            <a:spLocks noGrp="1"/>
          </p:cNvSpPr>
          <p:nvPr>
            <p:ph type="dt" sz="half" idx="10"/>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C49961-A932-482B-B607-10970679991C}" type="datetime1">
              <a:rPr kumimoji="0" lang="nb-NO"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03.09.2024</a:t>
            </a:fld>
            <a:endParaRPr kumimoji="0" lang="en-US" sz="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pic>
        <p:nvPicPr>
          <p:cNvPr id="3" name="Plassholder for innhold 3" descr="Illustrasjon av forbedringsmodellen fra Forbedringsguiden til Helsedirektoratet. Modellen er presentert som en linje med seks påfølgende faser som representerer en sirkulær prosess. Fasene er: 1) 'Stopp/forstå', som fokuserer på å identifisere og forstå problemet, 2) 'Team', som omhandler å samle et team for forbedringsarbeidet, 3) 'Mål', der man setter spesifikke og målbare mål, 4) 'Indikator', som innebærer å fastsette indikatorer for å måle fremgang, 5) 'Tiltak', hvor konkrete tiltak for forbedring utvikles, og 6) 'Test/Implementer', som handler om å teste og implementere tiltakene. Selv om modellen er lineært fremstilt, representerer den en kontinuerlig og sirkulær forbedringsprosess.">
            <a:extLst>
              <a:ext uri="{FF2B5EF4-FFF2-40B4-BE49-F238E27FC236}">
                <a16:creationId xmlns:a16="http://schemas.microsoft.com/office/drawing/2014/main" id="{347996D4-A078-8F96-E071-4411FE9B0AD3}"/>
              </a:ext>
            </a:extLst>
          </p:cNvPr>
          <p:cNvPicPr>
            <a:picLocks noChangeAspect="1"/>
          </p:cNvPicPr>
          <p:nvPr/>
        </p:nvPicPr>
        <p:blipFill>
          <a:blip r:embed="rId3"/>
          <a:stretch>
            <a:fillRect/>
          </a:stretch>
        </p:blipFill>
        <p:spPr>
          <a:xfrm>
            <a:off x="1097280" y="2442167"/>
            <a:ext cx="10058400" cy="3092959"/>
          </a:xfrm>
          <a:prstGeom prst="rect">
            <a:avLst/>
          </a:prstGeom>
          <a:noFill/>
          <a:ln>
            <a:noFill/>
          </a:ln>
        </p:spPr>
      </p:pic>
      <p:sp>
        <p:nvSpPr>
          <p:cNvPr id="4" name="Rektangel 3">
            <a:extLst>
              <a:ext uri="{FF2B5EF4-FFF2-40B4-BE49-F238E27FC236}">
                <a16:creationId xmlns:a16="http://schemas.microsoft.com/office/drawing/2014/main" id="{A518EAD1-E10B-9F95-19E1-435D5872EFAE}"/>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Logo for Helsetilsynet">
            <a:extLst>
              <a:ext uri="{FF2B5EF4-FFF2-40B4-BE49-F238E27FC236}">
                <a16:creationId xmlns:a16="http://schemas.microsoft.com/office/drawing/2014/main" id="{822D7051-710E-9268-890E-198C0D7E8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5632" y="5876371"/>
            <a:ext cx="736078" cy="736078"/>
          </a:xfrm>
          <a:prstGeom prst="rect">
            <a:avLst/>
          </a:prstGeom>
        </p:spPr>
      </p:pic>
    </p:spTree>
    <p:extLst>
      <p:ext uri="{BB962C8B-B14F-4D97-AF65-F5344CB8AC3E}">
        <p14:creationId xmlns:p14="http://schemas.microsoft.com/office/powerpoint/2010/main" val="124979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F9F02F-19D7-2A01-6CAC-5B32995F5F44}"/>
              </a:ext>
            </a:extLst>
          </p:cNvPr>
          <p:cNvSpPr>
            <a:spLocks noGrp="1"/>
          </p:cNvSpPr>
          <p:nvPr>
            <p:ph type="title"/>
          </p:nvPr>
        </p:nvSpPr>
        <p:spPr/>
        <p:txBody>
          <a:bodyPr/>
          <a:lstStyle/>
          <a:p>
            <a:r>
              <a:rPr lang="nb-NO" b="1" dirty="0"/>
              <a:t>Forstå problemet</a:t>
            </a:r>
          </a:p>
        </p:txBody>
      </p:sp>
      <p:sp>
        <p:nvSpPr>
          <p:cNvPr id="3" name="Plassholder for innhold 2">
            <a:extLst>
              <a:ext uri="{FF2B5EF4-FFF2-40B4-BE49-F238E27FC236}">
                <a16:creationId xmlns:a16="http://schemas.microsoft.com/office/drawing/2014/main" id="{256F920A-8772-609F-B607-2495B66EB1E1}"/>
              </a:ext>
            </a:extLst>
          </p:cNvPr>
          <p:cNvSpPr>
            <a:spLocks noGrp="1"/>
          </p:cNvSpPr>
          <p:nvPr>
            <p:ph idx="1"/>
          </p:nvPr>
        </p:nvSpPr>
        <p:spPr>
          <a:xfrm>
            <a:off x="778329" y="1690688"/>
            <a:ext cx="8017223" cy="3997631"/>
          </a:xfrm>
        </p:spPr>
        <p:txBody>
          <a:bodyPr>
            <a:normAutofit/>
          </a:bodyPr>
          <a:lstStyle/>
          <a:p>
            <a:r>
              <a:rPr lang="nb-NO" b="1" dirty="0">
                <a:solidFill>
                  <a:srgbClr val="FF0000"/>
                </a:solidFill>
                <a:latin typeface="Arial"/>
                <a:cs typeface="Arial"/>
              </a:rPr>
              <a:t>Fra resultat av egenkontroll: </a:t>
            </a:r>
          </a:p>
          <a:p>
            <a:r>
              <a:rPr lang="nb-NO" dirty="0">
                <a:latin typeface="Arial"/>
                <a:cs typeface="Arial"/>
              </a:rPr>
              <a:t>Hva er det som ikke gjøres/ikke gjøres godt nok/gjøres feil? Skjer dette i alle saker, eller i noen?</a:t>
            </a:r>
          </a:p>
          <a:p>
            <a:r>
              <a:rPr lang="nb-NO" dirty="0">
                <a:latin typeface="Arial"/>
                <a:cs typeface="Arial"/>
              </a:rPr>
              <a:t>Gir problemet følgefeil? </a:t>
            </a:r>
            <a:endParaRPr lang="nb-NO" b="1" dirty="0">
              <a:latin typeface="Arial"/>
              <a:cs typeface="Arial"/>
            </a:endParaRPr>
          </a:p>
          <a:p>
            <a:r>
              <a:rPr lang="nb-NO" dirty="0">
                <a:latin typeface="Arial"/>
                <a:cs typeface="Arial"/>
              </a:rPr>
              <a:t>Hvorfor er dette et problem for barn og familier? For de ansatte? For leder og for barneverntjenesten/kommunen?</a:t>
            </a:r>
          </a:p>
          <a:p>
            <a:endParaRPr lang="en-US" dirty="0"/>
          </a:p>
          <a:p>
            <a:endParaRPr lang="nb-NO" dirty="0">
              <a:latin typeface="Arial"/>
              <a:cs typeface="Arial"/>
            </a:endParaRPr>
          </a:p>
          <a:p>
            <a:endParaRPr lang="nb-NO" b="1" dirty="0">
              <a:latin typeface="Arial"/>
              <a:cs typeface="Arial"/>
            </a:endParaRPr>
          </a:p>
          <a:p>
            <a:endParaRPr lang="nb-NO" dirty="0"/>
          </a:p>
        </p:txBody>
      </p:sp>
      <p:pic>
        <p:nvPicPr>
          <p:cNvPr id="5" name="Plassholder for innhold 3">
            <a:extLst>
              <a:ext uri="{FF2B5EF4-FFF2-40B4-BE49-F238E27FC236}">
                <a16:creationId xmlns:a16="http://schemas.microsoft.com/office/drawing/2014/main" id="{C87FE703-A2DF-DBDF-85F2-F2139529124B}"/>
              </a:ext>
              <a:ext uri="{C183D7F6-B498-43B3-948B-1728B52AA6E4}">
                <adec:decorative xmlns:adec="http://schemas.microsoft.com/office/drawing/2017/decorative" val="1"/>
              </a:ext>
            </a:extLst>
          </p:cNvPr>
          <p:cNvPicPr>
            <a:picLocks noChangeAspect="1"/>
          </p:cNvPicPr>
          <p:nvPr/>
        </p:nvPicPr>
        <p:blipFill rotWithShape="1">
          <a:blip r:embed="rId3"/>
          <a:srcRect l="-948" t="7292" r="85142" b="36316"/>
          <a:stretch/>
        </p:blipFill>
        <p:spPr>
          <a:xfrm>
            <a:off x="8795552" y="2055813"/>
            <a:ext cx="2157281" cy="2339293"/>
          </a:xfrm>
          <a:prstGeom prst="rect">
            <a:avLst/>
          </a:prstGeom>
          <a:ln>
            <a:noFill/>
          </a:ln>
        </p:spPr>
      </p:pic>
      <p:sp>
        <p:nvSpPr>
          <p:cNvPr id="6" name="Rektangel 5">
            <a:extLst>
              <a:ext uri="{FF2B5EF4-FFF2-40B4-BE49-F238E27FC236}">
                <a16:creationId xmlns:a16="http://schemas.microsoft.com/office/drawing/2014/main" id="{AB690963-25E4-F3CC-490D-320974831A8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Logo for Helsetilsynet">
            <a:extLst>
              <a:ext uri="{FF2B5EF4-FFF2-40B4-BE49-F238E27FC236}">
                <a16:creationId xmlns:a16="http://schemas.microsoft.com/office/drawing/2014/main" id="{582EC7DD-BFD5-4A07-1C65-B4CF9E344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5809" y="5898384"/>
            <a:ext cx="736078" cy="736078"/>
          </a:xfrm>
          <a:prstGeom prst="rect">
            <a:avLst/>
          </a:prstGeom>
        </p:spPr>
      </p:pic>
    </p:spTree>
    <p:extLst>
      <p:ext uri="{BB962C8B-B14F-4D97-AF65-F5344CB8AC3E}">
        <p14:creationId xmlns:p14="http://schemas.microsoft.com/office/powerpoint/2010/main" val="419425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32582B-E6E8-A335-BA07-F4337294DC76}"/>
              </a:ext>
            </a:extLst>
          </p:cNvPr>
          <p:cNvSpPr>
            <a:spLocks noGrp="1"/>
          </p:cNvSpPr>
          <p:nvPr>
            <p:ph type="title"/>
          </p:nvPr>
        </p:nvSpPr>
        <p:spPr>
          <a:xfrm>
            <a:off x="654828" y="615400"/>
            <a:ext cx="10515600" cy="791036"/>
          </a:xfrm>
        </p:spPr>
        <p:txBody>
          <a:bodyPr anchor="b">
            <a:normAutofit/>
          </a:bodyPr>
          <a:lstStyle/>
          <a:p>
            <a:r>
              <a:rPr lang="nb-NO" b="1" dirty="0"/>
              <a:t>Prioriter å løse problemet</a:t>
            </a:r>
          </a:p>
        </p:txBody>
      </p:sp>
      <p:sp>
        <p:nvSpPr>
          <p:cNvPr id="3" name="Plassholder for innhold 2">
            <a:extLst>
              <a:ext uri="{FF2B5EF4-FFF2-40B4-BE49-F238E27FC236}">
                <a16:creationId xmlns:a16="http://schemas.microsoft.com/office/drawing/2014/main" id="{30A36EB5-6255-6A42-C22A-B6F87153D308}"/>
              </a:ext>
            </a:extLst>
          </p:cNvPr>
          <p:cNvSpPr>
            <a:spLocks noGrp="1"/>
          </p:cNvSpPr>
          <p:nvPr>
            <p:ph sz="half" idx="1"/>
          </p:nvPr>
        </p:nvSpPr>
        <p:spPr>
          <a:xfrm>
            <a:off x="654828" y="1459497"/>
            <a:ext cx="6763611" cy="5118283"/>
          </a:xfrm>
        </p:spPr>
        <p:txBody>
          <a:bodyPr>
            <a:noAutofit/>
          </a:bodyPr>
          <a:lstStyle/>
          <a:p>
            <a:pPr>
              <a:lnSpc>
                <a:spcPct val="100000"/>
              </a:lnSpc>
              <a:buFont typeface="Wingdings" panose="05000000000000000000" pitchFamily="2" charset="2"/>
              <a:buChar char="§"/>
            </a:pPr>
            <a:r>
              <a:rPr lang="nb-NO" sz="2400" b="0" i="0" dirty="0">
                <a:effectLst/>
              </a:rPr>
              <a:t>Hva er gevinsten for barn og familier, ansatte, ledere og virksomheten som helhet ved å redusere eller fjerne dette problemet?</a:t>
            </a:r>
          </a:p>
          <a:p>
            <a:pPr>
              <a:lnSpc>
                <a:spcPct val="100000"/>
              </a:lnSpc>
              <a:buFont typeface="Wingdings" panose="05000000000000000000" pitchFamily="2" charset="2"/>
              <a:buChar char="§"/>
            </a:pPr>
            <a:r>
              <a:rPr lang="nb-NO" sz="2400" b="0" i="0" dirty="0">
                <a:effectLst/>
              </a:rPr>
              <a:t>Hvorfor er det viktig å forbedre dette temaet akkurat nå?</a:t>
            </a:r>
          </a:p>
          <a:p>
            <a:pPr>
              <a:lnSpc>
                <a:spcPct val="100000"/>
              </a:lnSpc>
              <a:buFont typeface="Wingdings" panose="05000000000000000000" pitchFamily="2" charset="2"/>
              <a:buChar char="§"/>
            </a:pPr>
            <a:r>
              <a:rPr lang="nb-NO" sz="2400" b="0" i="0" dirty="0">
                <a:effectLst/>
              </a:rPr>
              <a:t>Hvem vil bli berørt av dette arbeidet, og hvordan skal vi kommunisere med dem?</a:t>
            </a:r>
          </a:p>
          <a:p>
            <a:pPr>
              <a:lnSpc>
                <a:spcPct val="100000"/>
              </a:lnSpc>
              <a:buFont typeface="Wingdings" panose="05000000000000000000" pitchFamily="2" charset="2"/>
              <a:buChar char="§"/>
            </a:pPr>
            <a:r>
              <a:rPr lang="nb-NO" sz="2400" b="0" i="0" dirty="0">
                <a:effectLst/>
              </a:rPr>
              <a:t>Er det en prioritet for kommunens ledere med ansvar for barneverntjenesten å gjennomføre forbedringsarbeidet nå? </a:t>
            </a:r>
            <a:endParaRPr lang="nb-NO" sz="2400" dirty="0"/>
          </a:p>
        </p:txBody>
      </p:sp>
      <p:pic>
        <p:nvPicPr>
          <p:cNvPr id="6" name="Bilde 5" descr="Et bilde som illustrerer at noe får prioritet 1">
            <a:extLst>
              <a:ext uri="{FF2B5EF4-FFF2-40B4-BE49-F238E27FC236}">
                <a16:creationId xmlns:a16="http://schemas.microsoft.com/office/drawing/2014/main" id="{CCA02620-FFD7-6449-0386-0D9FCD5987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05146" y="2044094"/>
            <a:ext cx="4015799" cy="2634053"/>
          </a:xfrm>
          <a:prstGeom prst="rect">
            <a:avLst/>
          </a:prstGeom>
          <a:noFill/>
        </p:spPr>
      </p:pic>
      <p:sp>
        <p:nvSpPr>
          <p:cNvPr id="5" name="Rektangel 4">
            <a:extLst>
              <a:ext uri="{FF2B5EF4-FFF2-40B4-BE49-F238E27FC236}">
                <a16:creationId xmlns:a16="http://schemas.microsoft.com/office/drawing/2014/main" id="{024A1456-2F91-D9E4-CE3F-38BE3C2385DF}"/>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Logo for Helsetilsynet">
            <a:extLst>
              <a:ext uri="{FF2B5EF4-FFF2-40B4-BE49-F238E27FC236}">
                <a16:creationId xmlns:a16="http://schemas.microsoft.com/office/drawing/2014/main" id="{A765531B-A9C2-E10D-6B1A-B9E98A733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4867" y="5972013"/>
            <a:ext cx="736078" cy="736078"/>
          </a:xfrm>
          <a:prstGeom prst="rect">
            <a:avLst/>
          </a:prstGeom>
        </p:spPr>
      </p:pic>
    </p:spTree>
    <p:extLst>
      <p:ext uri="{BB962C8B-B14F-4D97-AF65-F5344CB8AC3E}">
        <p14:creationId xmlns:p14="http://schemas.microsoft.com/office/powerpoint/2010/main" val="319719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9A1CD2-B6C4-AF6C-D86D-389799809111}"/>
              </a:ext>
            </a:extLst>
          </p:cNvPr>
          <p:cNvSpPr>
            <a:spLocks noGrp="1"/>
          </p:cNvSpPr>
          <p:nvPr>
            <p:ph type="title"/>
          </p:nvPr>
        </p:nvSpPr>
        <p:spPr>
          <a:xfrm>
            <a:off x="838200" y="747314"/>
            <a:ext cx="10515600" cy="1325563"/>
          </a:xfrm>
        </p:spPr>
        <p:txBody>
          <a:bodyPr anchor="b">
            <a:normAutofit/>
          </a:bodyPr>
          <a:lstStyle/>
          <a:p>
            <a:r>
              <a:rPr lang="nb-NO" b="1" dirty="0"/>
              <a:t>Sett sammen et team</a:t>
            </a:r>
            <a:br>
              <a:rPr lang="nb-NO" dirty="0"/>
            </a:br>
            <a:r>
              <a:rPr lang="nb-NO" b="1" dirty="0"/>
              <a:t>-</a:t>
            </a:r>
            <a:r>
              <a:rPr lang="nb-NO" sz="3100" b="1" dirty="0"/>
              <a:t>med ansvar for å drive forbedringsarbeidet fremover</a:t>
            </a:r>
          </a:p>
        </p:txBody>
      </p:sp>
      <p:sp>
        <p:nvSpPr>
          <p:cNvPr id="3" name="Plassholder for innhold 2">
            <a:extLst>
              <a:ext uri="{FF2B5EF4-FFF2-40B4-BE49-F238E27FC236}">
                <a16:creationId xmlns:a16="http://schemas.microsoft.com/office/drawing/2014/main" id="{B3FE5E5A-71D3-420C-7C5F-077329F6CE06}"/>
              </a:ext>
            </a:extLst>
          </p:cNvPr>
          <p:cNvSpPr>
            <a:spLocks noGrp="1"/>
          </p:cNvSpPr>
          <p:nvPr>
            <p:ph sz="half" idx="1"/>
          </p:nvPr>
        </p:nvSpPr>
        <p:spPr>
          <a:xfrm>
            <a:off x="838200" y="2428769"/>
            <a:ext cx="6535994" cy="3748193"/>
          </a:xfrm>
        </p:spPr>
        <p:txBody>
          <a:bodyPr>
            <a:normAutofit/>
          </a:bodyPr>
          <a:lstStyle/>
          <a:p>
            <a:pPr>
              <a:lnSpc>
                <a:spcPct val="100000"/>
              </a:lnSpc>
            </a:pPr>
            <a:r>
              <a:rPr lang="en-US" b="1" kern="1200" dirty="0" err="1"/>
              <a:t>Noen</a:t>
            </a:r>
            <a:r>
              <a:rPr lang="en-US" b="1" kern="1200" dirty="0"/>
              <a:t> </a:t>
            </a:r>
            <a:r>
              <a:rPr lang="en-US" b="1" kern="1200" dirty="0" err="1"/>
              <a:t>anbefalte</a:t>
            </a:r>
            <a:r>
              <a:rPr lang="en-US" b="1" kern="1200" dirty="0"/>
              <a:t> </a:t>
            </a:r>
            <a:r>
              <a:rPr lang="en-US" b="1" kern="1200" dirty="0" err="1"/>
              <a:t>kriterier</a:t>
            </a:r>
            <a:r>
              <a:rPr lang="en-US" b="1" kern="1200" dirty="0"/>
              <a:t>: </a:t>
            </a:r>
          </a:p>
          <a:p>
            <a:pPr>
              <a:lnSpc>
                <a:spcPct val="100000"/>
              </a:lnSpc>
              <a:buFont typeface="Wingdings" panose="05000000000000000000" pitchFamily="2" charset="2"/>
              <a:buChar char="§"/>
            </a:pPr>
            <a:r>
              <a:rPr lang="en-US" dirty="0" err="1"/>
              <a:t>Være</a:t>
            </a:r>
            <a:r>
              <a:rPr lang="en-US" dirty="0"/>
              <a:t> representative</a:t>
            </a:r>
          </a:p>
          <a:p>
            <a:pPr>
              <a:lnSpc>
                <a:spcPct val="100000"/>
              </a:lnSpc>
              <a:buFont typeface="Wingdings" panose="05000000000000000000" pitchFamily="2" charset="2"/>
              <a:buChar char="§"/>
            </a:pPr>
            <a:r>
              <a:rPr lang="en-US" dirty="0" err="1"/>
              <a:t>Tydelige</a:t>
            </a:r>
            <a:r>
              <a:rPr lang="en-US" dirty="0"/>
              <a:t> roller </a:t>
            </a:r>
            <a:r>
              <a:rPr lang="en-US" dirty="0" err="1"/>
              <a:t>og</a:t>
            </a:r>
            <a:r>
              <a:rPr lang="en-US" dirty="0"/>
              <a:t> </a:t>
            </a:r>
            <a:r>
              <a:rPr lang="en-US" dirty="0" err="1"/>
              <a:t>kompetanse</a:t>
            </a:r>
            <a:endParaRPr lang="en-US" dirty="0"/>
          </a:p>
          <a:p>
            <a:pPr>
              <a:lnSpc>
                <a:spcPct val="100000"/>
              </a:lnSpc>
              <a:buFont typeface="Wingdings" panose="05000000000000000000" pitchFamily="2" charset="2"/>
              <a:buChar char="§"/>
            </a:pPr>
            <a:r>
              <a:rPr lang="en-US" dirty="0" err="1"/>
              <a:t>Enige</a:t>
            </a:r>
            <a:r>
              <a:rPr lang="en-US" dirty="0"/>
              <a:t> om </a:t>
            </a:r>
            <a:r>
              <a:rPr lang="en-US" dirty="0" err="1"/>
              <a:t>formål</a:t>
            </a:r>
            <a:r>
              <a:rPr lang="en-US" dirty="0"/>
              <a:t> </a:t>
            </a:r>
            <a:r>
              <a:rPr lang="en-US" dirty="0" err="1"/>
              <a:t>og</a:t>
            </a:r>
            <a:r>
              <a:rPr lang="en-US" dirty="0"/>
              <a:t> </a:t>
            </a:r>
            <a:r>
              <a:rPr lang="en-US" dirty="0" err="1"/>
              <a:t>fremgangsmåte</a:t>
            </a:r>
            <a:endParaRPr lang="en-US" dirty="0"/>
          </a:p>
          <a:p>
            <a:pPr>
              <a:lnSpc>
                <a:spcPct val="100000"/>
              </a:lnSpc>
              <a:buFont typeface="Wingdings" panose="05000000000000000000" pitchFamily="2" charset="2"/>
              <a:buChar char="§"/>
            </a:pPr>
            <a:r>
              <a:rPr lang="en-US" dirty="0"/>
              <a:t>Ha </a:t>
            </a:r>
            <a:r>
              <a:rPr lang="en-US" dirty="0" err="1"/>
              <a:t>tid</a:t>
            </a:r>
            <a:r>
              <a:rPr lang="en-US" dirty="0"/>
              <a:t> </a:t>
            </a:r>
            <a:r>
              <a:rPr lang="en-US" dirty="0" err="1"/>
              <a:t>til</a:t>
            </a:r>
            <a:r>
              <a:rPr lang="en-US" dirty="0"/>
              <a:t> å </a:t>
            </a:r>
            <a:r>
              <a:rPr lang="en-US" dirty="0" err="1"/>
              <a:t>møtes</a:t>
            </a:r>
            <a:r>
              <a:rPr lang="en-US" dirty="0"/>
              <a:t> </a:t>
            </a:r>
            <a:r>
              <a:rPr lang="en-US" dirty="0" err="1"/>
              <a:t>og</a:t>
            </a:r>
            <a:r>
              <a:rPr lang="en-US" dirty="0"/>
              <a:t> ha dialog med </a:t>
            </a:r>
            <a:r>
              <a:rPr lang="en-US" dirty="0" err="1"/>
              <a:t>ansvarlige</a:t>
            </a:r>
            <a:r>
              <a:rPr lang="en-US" dirty="0"/>
              <a:t> </a:t>
            </a:r>
            <a:r>
              <a:rPr lang="en-US" dirty="0" err="1"/>
              <a:t>ledere</a:t>
            </a:r>
            <a:r>
              <a:rPr lang="en-US" dirty="0"/>
              <a:t>, </a:t>
            </a:r>
            <a:r>
              <a:rPr lang="en-US" dirty="0" err="1"/>
              <a:t>medsarbeidere</a:t>
            </a:r>
            <a:r>
              <a:rPr lang="en-US" dirty="0"/>
              <a:t> </a:t>
            </a:r>
            <a:r>
              <a:rPr lang="en-US" dirty="0" err="1"/>
              <a:t>og</a:t>
            </a:r>
            <a:r>
              <a:rPr lang="en-US" dirty="0"/>
              <a:t> </a:t>
            </a:r>
            <a:r>
              <a:rPr lang="en-US" dirty="0" err="1"/>
              <a:t>andre</a:t>
            </a:r>
            <a:r>
              <a:rPr lang="en-US" dirty="0"/>
              <a:t> </a:t>
            </a:r>
            <a:r>
              <a:rPr lang="en-US" dirty="0" err="1"/>
              <a:t>interessenter</a:t>
            </a:r>
            <a:r>
              <a:rPr lang="en-US" dirty="0"/>
              <a:t> </a:t>
            </a:r>
          </a:p>
          <a:p>
            <a:pPr>
              <a:lnSpc>
                <a:spcPct val="100000"/>
              </a:lnSpc>
            </a:pPr>
            <a:endParaRPr lang="nb-NO" dirty="0"/>
          </a:p>
        </p:txBody>
      </p:sp>
      <p:pic>
        <p:nvPicPr>
          <p:cNvPr id="5" name="Plassholder for innhold 3">
            <a:extLst>
              <a:ext uri="{FF2B5EF4-FFF2-40B4-BE49-F238E27FC236}">
                <a16:creationId xmlns:a16="http://schemas.microsoft.com/office/drawing/2014/main" id="{0AE42161-43D4-08FE-2434-FB6E02BF3330}"/>
              </a:ext>
              <a:ext uri="{C183D7F6-B498-43B3-948B-1728B52AA6E4}">
                <adec:decorative xmlns:adec="http://schemas.microsoft.com/office/drawing/2017/decorative" val="1"/>
              </a:ext>
            </a:extLst>
          </p:cNvPr>
          <p:cNvPicPr>
            <a:picLocks noChangeAspect="1"/>
          </p:cNvPicPr>
          <p:nvPr/>
        </p:nvPicPr>
        <p:blipFill rotWithShape="1">
          <a:blip r:embed="rId3"/>
          <a:srcRect l="14625" t="9802" r="71673" b="42735"/>
          <a:stretch/>
        </p:blipFill>
        <p:spPr>
          <a:xfrm>
            <a:off x="7526748" y="2428770"/>
            <a:ext cx="3518884" cy="3748193"/>
          </a:xfrm>
          <a:prstGeom prst="rect">
            <a:avLst/>
          </a:prstGeom>
          <a:noFill/>
        </p:spPr>
      </p:pic>
      <p:sp>
        <p:nvSpPr>
          <p:cNvPr id="6" name="Rektangel 5">
            <a:extLst>
              <a:ext uri="{FF2B5EF4-FFF2-40B4-BE49-F238E27FC236}">
                <a16:creationId xmlns:a16="http://schemas.microsoft.com/office/drawing/2014/main" id="{529A9ADF-D7D1-3AAE-A7F4-B3C8C8C28013}"/>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8AC22AC5-5CD0-06C6-411D-19AD76984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5632" y="5985397"/>
            <a:ext cx="736078" cy="736078"/>
          </a:xfrm>
          <a:prstGeom prst="rect">
            <a:avLst/>
          </a:prstGeom>
        </p:spPr>
      </p:pic>
    </p:spTree>
    <p:extLst>
      <p:ext uri="{BB962C8B-B14F-4D97-AF65-F5344CB8AC3E}">
        <p14:creationId xmlns:p14="http://schemas.microsoft.com/office/powerpoint/2010/main" val="251942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9A1CD2-B6C4-AF6C-D86D-389799809111}"/>
              </a:ext>
            </a:extLst>
          </p:cNvPr>
          <p:cNvSpPr>
            <a:spLocks noGrp="1"/>
          </p:cNvSpPr>
          <p:nvPr>
            <p:ph type="title"/>
          </p:nvPr>
        </p:nvSpPr>
        <p:spPr>
          <a:xfrm>
            <a:off x="693174" y="579239"/>
            <a:ext cx="10515600" cy="732043"/>
          </a:xfrm>
        </p:spPr>
        <p:txBody>
          <a:bodyPr anchor="b">
            <a:normAutofit/>
          </a:bodyPr>
          <a:lstStyle/>
          <a:p>
            <a:r>
              <a:rPr lang="nb-NO" b="1" dirty="0"/>
              <a:t>Sett mål for hva vi skal oppnå</a:t>
            </a:r>
          </a:p>
        </p:txBody>
      </p:sp>
      <p:sp>
        <p:nvSpPr>
          <p:cNvPr id="3" name="Plassholder for innhold 2">
            <a:extLst>
              <a:ext uri="{FF2B5EF4-FFF2-40B4-BE49-F238E27FC236}">
                <a16:creationId xmlns:a16="http://schemas.microsoft.com/office/drawing/2014/main" id="{B3FE5E5A-71D3-420C-7C5F-077329F6CE06}"/>
              </a:ext>
            </a:extLst>
          </p:cNvPr>
          <p:cNvSpPr>
            <a:spLocks noGrp="1"/>
          </p:cNvSpPr>
          <p:nvPr>
            <p:ph sz="half" idx="1"/>
          </p:nvPr>
        </p:nvSpPr>
        <p:spPr>
          <a:xfrm>
            <a:off x="693175" y="1508333"/>
            <a:ext cx="8170606" cy="4720346"/>
          </a:xfrm>
        </p:spPr>
        <p:txBody>
          <a:bodyPr>
            <a:normAutofit fontScale="70000" lnSpcReduction="20000"/>
          </a:bodyPr>
          <a:lstStyle/>
          <a:p>
            <a:pPr>
              <a:lnSpc>
                <a:spcPct val="120000"/>
              </a:lnSpc>
              <a:buFont typeface="Arial" panose="020B0604020202020204" pitchFamily="34" charset="0"/>
              <a:buChar char="•"/>
            </a:pPr>
            <a:r>
              <a:rPr lang="nb-NO" dirty="0"/>
              <a:t>Målet skal beskrive hvor stor forbedring vi skal oppnå, innen når og for hvem.</a:t>
            </a:r>
          </a:p>
          <a:p>
            <a:pPr>
              <a:lnSpc>
                <a:spcPct val="120000"/>
              </a:lnSpc>
              <a:spcBef>
                <a:spcPts val="1000"/>
              </a:spcBef>
              <a:buFont typeface="Arial" panose="020B0604020202020204" pitchFamily="34" charset="0"/>
              <a:buChar char="•"/>
            </a:pPr>
            <a:r>
              <a:rPr lang="nb-NO" dirty="0"/>
              <a:t>Et godt mål er en viktig motiverende faktor, og bør derfor være utfordrende, inspirerende og samtidig realistisk. </a:t>
            </a:r>
          </a:p>
          <a:p>
            <a:pPr>
              <a:lnSpc>
                <a:spcPct val="120000"/>
              </a:lnSpc>
              <a:spcBef>
                <a:spcPts val="1000"/>
              </a:spcBef>
              <a:buFont typeface="Arial" panose="020B0604020202020204" pitchFamily="34" charset="0"/>
              <a:buChar char="•"/>
            </a:pPr>
            <a:r>
              <a:rPr lang="nb-NO" dirty="0"/>
              <a:t>Å diskutere mål gir en verdifull mulighet til å oppnå større enighet om ønsket kvalitet i barnevernsarbeidet. Samtidig med en anerkjennelse av at det kan være situasjoner der det er umulig eller ikke faglig forsvarlig å oppfylle visse krav eller forventninger.</a:t>
            </a:r>
          </a:p>
          <a:p>
            <a:pPr marL="171450" indent="-171450">
              <a:lnSpc>
                <a:spcPct val="120000"/>
              </a:lnSpc>
              <a:spcBef>
                <a:spcPts val="1000"/>
              </a:spcBef>
              <a:buFont typeface="Arial"/>
              <a:buChar char="•"/>
            </a:pPr>
            <a:endParaRPr lang="nb-NO" dirty="0"/>
          </a:p>
          <a:p>
            <a:pPr marL="171450" indent="-171450">
              <a:lnSpc>
                <a:spcPct val="120000"/>
              </a:lnSpc>
              <a:spcBef>
                <a:spcPts val="1000"/>
              </a:spcBef>
              <a:buFont typeface="Arial"/>
              <a:buChar char="•"/>
            </a:pPr>
            <a:r>
              <a:rPr lang="nb-NO" b="1" dirty="0"/>
              <a:t>Typisk mål: </a:t>
            </a:r>
            <a:r>
              <a:rPr lang="nb-NO" dirty="0"/>
              <a:t>Vi skal innen </a:t>
            </a:r>
            <a:r>
              <a:rPr lang="nb-NO" dirty="0">
                <a:solidFill>
                  <a:srgbClr val="FF0000"/>
                </a:solidFill>
              </a:rPr>
              <a:t>DATO alltid</a:t>
            </a:r>
            <a:r>
              <a:rPr lang="nb-NO" dirty="0"/>
              <a:t> ivareta målet (– slik det er for barn/familier) i </a:t>
            </a:r>
            <a:r>
              <a:rPr lang="nb-NO" dirty="0">
                <a:solidFill>
                  <a:srgbClr val="FF0000"/>
                </a:solidFill>
              </a:rPr>
              <a:t>minimum x av x</a:t>
            </a:r>
            <a:r>
              <a:rPr lang="nb-NO" dirty="0"/>
              <a:t> saker. </a:t>
            </a:r>
          </a:p>
          <a:p>
            <a:pPr marL="171450" indent="-171450">
              <a:lnSpc>
                <a:spcPct val="120000"/>
              </a:lnSpc>
              <a:spcBef>
                <a:spcPts val="1000"/>
              </a:spcBef>
              <a:buFont typeface="Arial"/>
              <a:buChar char="•"/>
            </a:pPr>
            <a:r>
              <a:rPr lang="nb-NO" b="1" dirty="0"/>
              <a:t>Eksempel: </a:t>
            </a:r>
            <a:r>
              <a:rPr lang="nb-NO" dirty="0"/>
              <a:t>Innen </a:t>
            </a:r>
            <a:r>
              <a:rPr lang="nb-NO" dirty="0">
                <a:solidFill>
                  <a:srgbClr val="FF0000"/>
                </a:solidFill>
              </a:rPr>
              <a:t>15.03.25</a:t>
            </a:r>
            <a:r>
              <a:rPr lang="nb-NO" dirty="0"/>
              <a:t> skal vi </a:t>
            </a:r>
            <a:r>
              <a:rPr lang="nb-NO" dirty="0">
                <a:solidFill>
                  <a:srgbClr val="FF0000"/>
                </a:solidFill>
              </a:rPr>
              <a:t>alltid</a:t>
            </a:r>
            <a:r>
              <a:rPr lang="nb-NO" dirty="0"/>
              <a:t> gi barn tilstrekkelig forutsetninger til å forstå grunnlaget for undersøkelsen </a:t>
            </a:r>
            <a:r>
              <a:rPr lang="nb-NO" dirty="0">
                <a:solidFill>
                  <a:srgbClr val="FF0000"/>
                </a:solidFill>
              </a:rPr>
              <a:t>i minimum 8 av 10 </a:t>
            </a:r>
            <a:r>
              <a:rPr lang="nb-NO" dirty="0"/>
              <a:t>saker.</a:t>
            </a:r>
          </a:p>
          <a:p>
            <a:pPr marL="171450" indent="-171450">
              <a:spcBef>
                <a:spcPts val="1000"/>
              </a:spcBef>
              <a:buFont typeface="Arial"/>
              <a:buChar char="•"/>
            </a:pPr>
            <a:endParaRPr lang="nb-NO" dirty="0"/>
          </a:p>
        </p:txBody>
      </p:sp>
      <p:pic>
        <p:nvPicPr>
          <p:cNvPr id="5" name="Graphic 6" descr="Blink">
            <a:extLst>
              <a:ext uri="{FF2B5EF4-FFF2-40B4-BE49-F238E27FC236}">
                <a16:creationId xmlns:a16="http://schemas.microsoft.com/office/drawing/2014/main" id="{E8AE814C-C322-FECA-199D-1E4E315D09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8752" y="579239"/>
            <a:ext cx="3235273" cy="3235273"/>
          </a:xfrm>
          <a:prstGeom prst="rect">
            <a:avLst/>
          </a:prstGeom>
        </p:spPr>
      </p:pic>
      <p:sp>
        <p:nvSpPr>
          <p:cNvPr id="6" name="Rektangel 5">
            <a:extLst>
              <a:ext uri="{FF2B5EF4-FFF2-40B4-BE49-F238E27FC236}">
                <a16:creationId xmlns:a16="http://schemas.microsoft.com/office/drawing/2014/main" id="{573445E8-595D-1252-86EF-2049DA099F0D}"/>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5290DB81-23F6-ED45-E28D-46DB1A65B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3671" y="5910722"/>
            <a:ext cx="736078" cy="736078"/>
          </a:xfrm>
          <a:prstGeom prst="rect">
            <a:avLst/>
          </a:prstGeom>
        </p:spPr>
      </p:pic>
    </p:spTree>
    <p:extLst>
      <p:ext uri="{BB962C8B-B14F-4D97-AF65-F5344CB8AC3E}">
        <p14:creationId xmlns:p14="http://schemas.microsoft.com/office/powerpoint/2010/main" val="41019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9E332A-4639-0D36-FE19-EC713959F136}"/>
              </a:ext>
            </a:extLst>
          </p:cNvPr>
          <p:cNvSpPr>
            <a:spLocks noGrp="1"/>
          </p:cNvSpPr>
          <p:nvPr>
            <p:ph type="title"/>
          </p:nvPr>
        </p:nvSpPr>
        <p:spPr/>
        <p:txBody>
          <a:bodyPr anchor="b">
            <a:normAutofit/>
          </a:bodyPr>
          <a:lstStyle/>
          <a:p>
            <a:r>
              <a:rPr lang="nb-NO" b="1" dirty="0"/>
              <a:t>Planlegg hvordan vi skal kontrollere om forbedring skjer</a:t>
            </a:r>
          </a:p>
        </p:txBody>
      </p:sp>
      <p:sp>
        <p:nvSpPr>
          <p:cNvPr id="3" name="Plassholder for innhold 2">
            <a:extLst>
              <a:ext uri="{FF2B5EF4-FFF2-40B4-BE49-F238E27FC236}">
                <a16:creationId xmlns:a16="http://schemas.microsoft.com/office/drawing/2014/main" id="{0531D110-D77D-02DB-D17B-CF1FE9F2B0D5}"/>
              </a:ext>
            </a:extLst>
          </p:cNvPr>
          <p:cNvSpPr>
            <a:spLocks noGrp="1"/>
          </p:cNvSpPr>
          <p:nvPr>
            <p:ph sz="half" idx="1"/>
          </p:nvPr>
        </p:nvSpPr>
        <p:spPr>
          <a:xfrm>
            <a:off x="1097278" y="2055813"/>
            <a:ext cx="7648515" cy="4168005"/>
          </a:xfrm>
        </p:spPr>
        <p:txBody>
          <a:bodyPr>
            <a:normAutofit/>
          </a:bodyPr>
          <a:lstStyle/>
          <a:p>
            <a:pPr>
              <a:lnSpc>
                <a:spcPct val="100000"/>
              </a:lnSpc>
              <a:buFont typeface="Arial" panose="020B0604020202020204" pitchFamily="34" charset="0"/>
              <a:buChar char="•"/>
            </a:pPr>
            <a:r>
              <a:rPr lang="nb-NO" sz="2400" dirty="0"/>
              <a:t> Når skal vi måle om tilstanden på utførelsen av arbeidet er endret, og om vi når målet vi skal oppnå? </a:t>
            </a:r>
          </a:p>
          <a:p>
            <a:pPr>
              <a:lnSpc>
                <a:spcPct val="100000"/>
              </a:lnSpc>
              <a:buFont typeface="Arial" panose="020B0604020202020204" pitchFamily="34" charset="0"/>
              <a:buChar char="•"/>
            </a:pPr>
            <a:r>
              <a:rPr lang="nb-NO" sz="2400" dirty="0"/>
              <a:t> Hvordan skal vi gjennomføre denne målingen? </a:t>
            </a:r>
          </a:p>
          <a:p>
            <a:pPr>
              <a:lnSpc>
                <a:spcPct val="100000"/>
              </a:lnSpc>
            </a:pPr>
            <a:endParaRPr lang="nb-NO" sz="2400" dirty="0"/>
          </a:p>
          <a:p>
            <a:pPr marL="0" indent="0">
              <a:lnSpc>
                <a:spcPct val="100000"/>
              </a:lnSpc>
              <a:buNone/>
            </a:pPr>
            <a:r>
              <a:rPr lang="nb-NO" sz="2400" b="1" dirty="0">
                <a:solidFill>
                  <a:srgbClr val="FF0000"/>
                </a:solidFill>
              </a:rPr>
              <a:t>Egenkontroll nr.2: </a:t>
            </a:r>
          </a:p>
          <a:p>
            <a:pPr marL="0" indent="0">
              <a:lnSpc>
                <a:spcPct val="100000"/>
              </a:lnSpc>
              <a:buNone/>
            </a:pPr>
            <a:r>
              <a:rPr lang="nb-NO" sz="2400" dirty="0"/>
              <a:t>Gjentatt egenkontroll vil kunne gi svar på om det har skjedd en endring av problemet - og om denne endringen er en forbedring. Den vil også kunne gi svar på om målet for forbedring er oppnådd.</a:t>
            </a:r>
          </a:p>
        </p:txBody>
      </p:sp>
      <p:pic>
        <p:nvPicPr>
          <p:cNvPr id="5" name="Plassholder for innhold 3">
            <a:extLst>
              <a:ext uri="{FF2B5EF4-FFF2-40B4-BE49-F238E27FC236}">
                <a16:creationId xmlns:a16="http://schemas.microsoft.com/office/drawing/2014/main" id="{69AD779E-0DE2-FF2A-A4FC-C2F43F9D9C00}"/>
              </a:ext>
              <a:ext uri="{C183D7F6-B498-43B3-948B-1728B52AA6E4}">
                <adec:decorative xmlns:adec="http://schemas.microsoft.com/office/drawing/2017/decorative" val="1"/>
              </a:ext>
            </a:extLst>
          </p:cNvPr>
          <p:cNvPicPr>
            <a:picLocks noChangeAspect="1"/>
          </p:cNvPicPr>
          <p:nvPr/>
        </p:nvPicPr>
        <p:blipFill rotWithShape="1">
          <a:blip r:embed="rId3"/>
          <a:srcRect l="43610" t="8120" r="43215" b="41453"/>
          <a:stretch/>
        </p:blipFill>
        <p:spPr>
          <a:xfrm>
            <a:off x="9099754" y="2055813"/>
            <a:ext cx="2539309" cy="2988643"/>
          </a:xfrm>
          <a:prstGeom prst="rect">
            <a:avLst/>
          </a:prstGeom>
          <a:noFill/>
          <a:ln>
            <a:noFill/>
          </a:ln>
        </p:spPr>
      </p:pic>
      <p:sp>
        <p:nvSpPr>
          <p:cNvPr id="6" name="Rektangel 5">
            <a:extLst>
              <a:ext uri="{FF2B5EF4-FFF2-40B4-BE49-F238E27FC236}">
                <a16:creationId xmlns:a16="http://schemas.microsoft.com/office/drawing/2014/main" id="{C8166164-5A36-C3B4-B686-F79FB3BA01B9}"/>
              </a:ext>
              <a:ext uri="{C183D7F6-B498-43B3-948B-1728B52AA6E4}">
                <adec:decorative xmlns:adec="http://schemas.microsoft.com/office/drawing/2017/decorative" val="1"/>
              </a:ext>
            </a:extLst>
          </p:cNvPr>
          <p:cNvSpPr/>
          <p:nvPr/>
        </p:nvSpPr>
        <p:spPr>
          <a:xfrm>
            <a:off x="898071" y="0"/>
            <a:ext cx="10515600" cy="382189"/>
          </a:xfrm>
          <a:prstGeom prst="rect">
            <a:avLst/>
          </a:prstGeom>
          <a:solidFill>
            <a:srgbClr val="43FB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Logo for Helsetilsynet">
            <a:extLst>
              <a:ext uri="{FF2B5EF4-FFF2-40B4-BE49-F238E27FC236}">
                <a16:creationId xmlns:a16="http://schemas.microsoft.com/office/drawing/2014/main" id="{F83E95BC-D7CE-E3D0-0C56-F68128070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5007" y="5982001"/>
            <a:ext cx="736078" cy="736078"/>
          </a:xfrm>
          <a:prstGeom prst="rect">
            <a:avLst/>
          </a:prstGeom>
        </p:spPr>
      </p:pic>
    </p:spTree>
    <p:extLst>
      <p:ext uri="{BB962C8B-B14F-4D97-AF65-F5344CB8AC3E}">
        <p14:creationId xmlns:p14="http://schemas.microsoft.com/office/powerpoint/2010/main" val="24185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83ba95-58ab-43ee-99ba-2eacf258afd6" xsi:nil="true"/>
    <lcf76f155ced4ddcb4097134ff3c332f xmlns="88c2ac1c-f971-4e9f-881b-e72f2bfb60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61FD0F2CD56848BBC3851F500FC790" ma:contentTypeVersion="16" ma:contentTypeDescription="Create a new document." ma:contentTypeScope="" ma:versionID="71bd8c1b211c621fb59c2f97dfd94e06">
  <xsd:schema xmlns:xsd="http://www.w3.org/2001/XMLSchema" xmlns:xs="http://www.w3.org/2001/XMLSchema" xmlns:p="http://schemas.microsoft.com/office/2006/metadata/properties" xmlns:ns2="88c2ac1c-f971-4e9f-881b-e72f2bfb6046" xmlns:ns3="5b83ba95-58ab-43ee-99ba-2eacf258afd6" targetNamespace="http://schemas.microsoft.com/office/2006/metadata/properties" ma:root="true" ma:fieldsID="f8d700bb4ba0a87f43e2c01b1d00c209" ns2:_="" ns3:_="">
    <xsd:import namespace="88c2ac1c-f971-4e9f-881b-e72f2bfb6046"/>
    <xsd:import namespace="5b83ba95-58ab-43ee-99ba-2eacf258af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2ac1c-f971-4e9f-881b-e72f2bfb60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01d00f-52d8-431a-abd5-31b1ad1073a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83ba95-58ab-43ee-99ba-2eacf258af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1746c29-e47f-4c0b-ae85-bec01863ef0e}" ma:internalName="TaxCatchAll" ma:showField="CatchAllData" ma:web="5b83ba95-58ab-43ee-99ba-2eacf258a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1069E-D2BC-4D7A-A73D-3204D35424CE}">
  <ds:schemaRef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5b83ba95-58ab-43ee-99ba-2eacf258afd6"/>
    <ds:schemaRef ds:uri="88c2ac1c-f971-4e9f-881b-e72f2bfb6046"/>
    <ds:schemaRef ds:uri="http://www.w3.org/XML/1998/namespace"/>
    <ds:schemaRef ds:uri="http://purl.org/dc/terms/"/>
  </ds:schemaRefs>
</ds:datastoreItem>
</file>

<file path=customXml/itemProps2.xml><?xml version="1.0" encoding="utf-8"?>
<ds:datastoreItem xmlns:ds="http://schemas.openxmlformats.org/officeDocument/2006/customXml" ds:itemID="{EFB0E68E-6065-4DAA-ABFB-9F00CF7BB3E4}">
  <ds:schemaRefs>
    <ds:schemaRef ds:uri="http://schemas.microsoft.com/sharepoint/v3/contenttype/forms"/>
  </ds:schemaRefs>
</ds:datastoreItem>
</file>

<file path=customXml/itemProps3.xml><?xml version="1.0" encoding="utf-8"?>
<ds:datastoreItem xmlns:ds="http://schemas.openxmlformats.org/officeDocument/2006/customXml" ds:itemID="{E815FA03-5D49-465E-BA45-A3125DAAE0C4}">
  <ds:schemaRefs>
    <ds:schemaRef ds:uri="5b83ba95-58ab-43ee-99ba-2eacf258afd6"/>
    <ds:schemaRef ds:uri="88c2ac1c-f971-4e9f-881b-e72f2bfb60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394</TotalTime>
  <Words>4375</Words>
  <Application>Microsoft Office PowerPoint</Application>
  <PresentationFormat>Widescreen</PresentationFormat>
  <Paragraphs>363</Paragraphs>
  <Slides>20</Slides>
  <Notes>18</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20</vt:i4>
      </vt:variant>
    </vt:vector>
  </HeadingPairs>
  <TitlesOfParts>
    <vt:vector size="30" baseType="lpstr">
      <vt:lpstr>__Inter_36bd41</vt:lpstr>
      <vt:lpstr>__Inter_aaf875</vt:lpstr>
      <vt:lpstr>Aptos</vt:lpstr>
      <vt:lpstr>Arial</vt:lpstr>
      <vt:lpstr>Arial,Sans-Serif</vt:lpstr>
      <vt:lpstr>Calibri</vt:lpstr>
      <vt:lpstr>Calibri Light</vt:lpstr>
      <vt:lpstr>Franklin Gothic Book</vt:lpstr>
      <vt:lpstr>Wingdings</vt:lpstr>
      <vt:lpstr>Office-tema</vt:lpstr>
      <vt:lpstr>Veiledning om forbedringsarbeid</vt:lpstr>
      <vt:lpstr>Forbedring – steg for steg</vt:lpstr>
      <vt:lpstr>«Don`t jump to conclusions.»</vt:lpstr>
      <vt:lpstr>Prinsipper for forbedringsarbeid</vt:lpstr>
      <vt:lpstr>Forstå problemet</vt:lpstr>
      <vt:lpstr>Prioriter å løse problemet</vt:lpstr>
      <vt:lpstr>Sett sammen et team -med ansvar for å drive forbedringsarbeidet fremover</vt:lpstr>
      <vt:lpstr>Sett mål for hva vi skal oppnå</vt:lpstr>
      <vt:lpstr>Planlegg hvordan vi skal kontrollere om forbedring skjer</vt:lpstr>
      <vt:lpstr>Let etter rotårsaker til problemet</vt:lpstr>
      <vt:lpstr>Se også etter årsaker i sentrale kategorier:</vt:lpstr>
      <vt:lpstr>Identifisering av rotårsaker</vt:lpstr>
      <vt:lpstr>Finn frem til realistiske tiltak som effektivt kan forbedre problemet</vt:lpstr>
      <vt:lpstr>«Hva kan eller må gjøres annerledes for å oppnå ønskede forbedringer?» </vt:lpstr>
      <vt:lpstr>Tilbake til vårt eksempel: </vt:lpstr>
      <vt:lpstr>Eksempel fortsetter: </vt:lpstr>
      <vt:lpstr>Planlegg og iverksett forbedringstiltak</vt:lpstr>
      <vt:lpstr>Test om forbedringstiltakene virker</vt:lpstr>
      <vt:lpstr>Implementer tiltakene som fast praksis</vt:lpstr>
      <vt:lpstr>Følg kontinuerlig med på arbeidet og korriger når det er nødvendig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Forbedring – steg for steg</dc:title>
  <dc:creator>Mathilde Valen-Sendstad Kjuul</dc:creator>
  <cp:lastModifiedBy>Julia Ødegård</cp:lastModifiedBy>
  <cp:revision>12</cp:revision>
  <dcterms:created xsi:type="dcterms:W3CDTF">2024-07-08T07:56:24Z</dcterms:created>
  <dcterms:modified xsi:type="dcterms:W3CDTF">2024-09-03T12:52:38Z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0x0101007D61FD0F2CD56848BBC3851F500FC790</vt:lpwstr>
  </property>
  <property fmtid="{D5CDD505-2E9C-101B-9397-08002B2CF9AE}" pid="3" name="MediaServiceImageTags">
    <vt:lpwstr/>
  </property>
</Properties>
</file>